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3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76" r:id="rId9"/>
    <p:sldId id="262" r:id="rId10"/>
    <p:sldId id="266" r:id="rId11"/>
    <p:sldId id="265" r:id="rId12"/>
    <p:sldId id="277" r:id="rId13"/>
    <p:sldId id="267" r:id="rId14"/>
    <p:sldId id="308" r:id="rId15"/>
    <p:sldId id="263" r:id="rId16"/>
    <p:sldId id="269" r:id="rId17"/>
    <p:sldId id="279" r:id="rId18"/>
    <p:sldId id="280" r:id="rId19"/>
    <p:sldId id="281" r:id="rId20"/>
    <p:sldId id="282" r:id="rId21"/>
    <p:sldId id="270" r:id="rId22"/>
    <p:sldId id="287" r:id="rId23"/>
    <p:sldId id="288" r:id="rId24"/>
    <p:sldId id="289" r:id="rId25"/>
    <p:sldId id="290" r:id="rId26"/>
    <p:sldId id="294" r:id="rId27"/>
    <p:sldId id="295" r:id="rId28"/>
    <p:sldId id="296" r:id="rId29"/>
    <p:sldId id="297" r:id="rId30"/>
    <p:sldId id="298" r:id="rId31"/>
    <p:sldId id="271" r:id="rId32"/>
    <p:sldId id="291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272" r:id="rId42"/>
    <p:sldId id="292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264" r:id="rId51"/>
    <p:sldId id="273" r:id="rId52"/>
    <p:sldId id="316" r:id="rId53"/>
    <p:sldId id="274" r:id="rId54"/>
    <p:sldId id="293" r:id="rId55"/>
    <p:sldId id="275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14" y="9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presProps" Target="presProps.xml"  /><Relationship Id="rId58" Type="http://schemas.openxmlformats.org/officeDocument/2006/relationships/viewProps" Target="viewProps.xml"  /><Relationship Id="rId59" Type="http://schemas.openxmlformats.org/officeDocument/2006/relationships/theme" Target="theme/theme1.xml"  /><Relationship Id="rId6" Type="http://schemas.openxmlformats.org/officeDocument/2006/relationships/slide" Target="slides/slide5.xml"  /><Relationship Id="rId60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FF377-E5A5-417D-A318-F3CDA650F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CC2F68-B2E9-4EC4-98D8-98BD24BF6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EAD45B-4978-4178-90AC-39404486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1D0CC-93C0-437F-AE1C-A64B7E7D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AB3E-CB74-410A-8951-0632EF25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9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396001-C97A-4491-AE20-79F0CB3E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231922-D72C-4F60-A5AC-C71FF3C8C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E790D-52A2-4F3C-AA2C-E29D3DB02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7F83DE-488E-445A-92C0-4BCFAEEF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A2B68-A1FE-4DCF-83D5-D3DD9A1C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445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F77CE-4DC7-45FB-8B31-FD385EFC0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6080E-EEF2-4EE6-8EAA-04AB70284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4BC0BE-ECCC-4905-9344-C5C66D975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EF8B7-3202-44FC-B7FA-26846AE2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AD6919-DC4E-4BB3-89F7-D08CED046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09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24246-1DAB-42B8-AB88-E7C398B4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9983D-C69F-4FED-87A4-714D44884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3D860-4505-40EB-ADD1-DDAF2D60A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F250E6-9210-4B67-AC31-F9D65D91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E60CB-DB4A-4326-8355-E681D08B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88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F6520-1FD7-4822-9ACB-3A500958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90C15-F301-4E4B-9A7C-602DDC0E2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C1A56-64D0-4644-8D26-9EA0729D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17B4A-41C0-4554-B735-2261F637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E8F6AD-BA4A-4665-8F5F-B29222C6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56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239A3-CACD-4315-8723-EFAA641A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7AC675-FE4C-492F-AB06-D8626F8C7C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D78459-7AD0-464C-82BF-D8EF36A2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6242C1-5BCF-4321-B24F-1B9D051D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CD9642-39D9-43E7-9D4C-0032D34B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47097C-D811-4047-9267-42D09C7E9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824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70FB8-2FF4-4A6D-A8A8-1F5F5421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410374-0D33-4F0E-AA3C-3BD77D6EB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43978A-DC92-45D3-A803-974A039E75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C9AF4A-FD4B-4E3A-B4CC-ABF368E2C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675504-50B1-414A-A238-7A5E3A417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0ABA2F-3ED8-4C4D-88DB-C36AA30D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A0856E-2C12-40DF-BE3B-BDE952B1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762474-B554-4CE1-833D-5C28182E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2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A33EB-F4B8-4398-BCA7-2AA063B4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C3314-CE61-4193-A366-16DFDDAA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288BCE-DAF7-4925-A41E-807530CC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F1505-E757-4FD4-B99C-AA299E4B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0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51331E-375E-4B52-A540-44742419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151859-287D-4ADA-B404-A946E244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35E6C1-82E5-4069-8E34-B2B68B21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6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7AE5B-9E1D-4AA0-B71D-6D81586E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49B67-BF7C-437B-BE5C-7AE4892E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3B4B32-15D9-4BCF-91A6-2C5A339BF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EA1BF0-FE6E-429C-A8AE-2B6714023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B5B84-1110-4447-89B0-CDE0B1E8F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CAD35-32E9-4C28-B73B-F2A1D6D4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387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3C3D7-D4C3-4A4C-A1F0-232D6012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155CC5-87BA-48DB-82D0-D2F0C1DD7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668353-04CF-4322-B139-2FDF815ED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A39A6D-3262-43F5-B07B-772BF13C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47BED0-AAA2-49F9-91E0-A8ABCC5C9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5775A4-7C94-4098-B4C6-D5DBC1B5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1211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E7DDE2-7428-4E47-991D-4CA438DF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100AD9-A5C3-4A89-B78D-95D99E9BF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778238-4CB1-40D8-B750-64398078D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C4C20-763F-4817-815B-B659C8F4902E}" type="datetimeFigureOut">
              <a:rPr lang="ko-KR" altLang="en-US" smtClean="0"/>
              <a:t>2025-05-16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62D110-DB3D-4855-B4AB-EA2A633DE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D7E8B4-8896-4EE5-8219-16B7C085B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D7C10-C7AB-4CEB-A503-1821867812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0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2a3e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010396"/>
            <a:ext cx="9144000" cy="1041997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</a:rPr>
              <a:t>학사 관리 프로젝트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91842"/>
            <a:ext cx="9144000" cy="1655762"/>
          </a:xfrm>
        </p:spPr>
        <p:txBody>
          <a:bodyPr/>
          <a:lstStyle/>
          <a:p>
            <a:pPr algn="l">
              <a:defRPr/>
            </a:pPr>
            <a:r>
              <a:rPr lang="ko-KR" altLang="en-US" b="1">
                <a:solidFill>
                  <a:schemeClr val="bg1"/>
                </a:solidFill>
              </a:rPr>
              <a:t>조장 김민준</a:t>
            </a:r>
            <a:endParaRPr lang="ko-KR" altLang="en-US" b="1">
              <a:solidFill>
                <a:schemeClr val="bg1"/>
              </a:solidFill>
            </a:endParaRPr>
          </a:p>
          <a:p>
            <a:pPr algn="l">
              <a:defRPr/>
            </a:pPr>
            <a:br>
              <a:rPr lang="en-US" altLang="ko-KR" b="1">
                <a:solidFill>
                  <a:schemeClr val="bg1"/>
                </a:solidFill>
              </a:rPr>
            </a:br>
            <a:r>
              <a:rPr lang="ko-KR" altLang="en-US" b="1">
                <a:solidFill>
                  <a:schemeClr val="bg1"/>
                </a:solidFill>
              </a:rPr>
              <a:t>조원 황도균 이상호</a:t>
            </a:r>
            <a:endParaRPr lang="ko-KR" altLang="en-US" b="1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315616" y="2313991"/>
            <a:ext cx="947057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02 </a:t>
            </a:r>
            <a:r>
              <a:rPr lang="ko-KR" altLang="en-US" b="1" dirty="0">
                <a:solidFill>
                  <a:srgbClr val="4CD3C2"/>
                </a:solidFill>
              </a:rPr>
              <a:t>프로젝트 상세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02-1 ERD</a:t>
            </a:r>
            <a:endParaRPr lang="ko-KR" altLang="en-US" b="1" dirty="0">
              <a:solidFill>
                <a:srgbClr val="4CD3C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02-2 </a:t>
            </a:r>
            <a:r>
              <a:rPr lang="ko-KR" altLang="en-US" b="1" dirty="0">
                <a:solidFill>
                  <a:schemeClr val="bg2"/>
                </a:solidFill>
              </a:rPr>
              <a:t>테이블 명세서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02-3 </a:t>
            </a:r>
            <a:r>
              <a:rPr lang="ko-KR" altLang="en-US" b="1" dirty="0">
                <a:solidFill>
                  <a:schemeClr val="bg2"/>
                </a:solidFill>
              </a:rPr>
              <a:t>프로젝트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02-1 ERD</a:t>
            </a:r>
            <a:endParaRPr lang="ko-KR" altLang="en-US" sz="2400" b="1" dirty="0">
              <a:solidFill>
                <a:srgbClr val="2A3E5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BAB009-1BC0-4594-86B1-BDCFC825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75" y="1107910"/>
            <a:ext cx="5404221" cy="5549768"/>
          </a:xfrm>
          <a:prstGeom prst="rect">
            <a:avLst/>
          </a:prstGeom>
          <a:ln w="57150">
            <a:solidFill>
              <a:srgbClr val="2A3E50"/>
            </a:solidFill>
          </a:ln>
        </p:spPr>
      </p:pic>
    </p:spTree>
    <p:extLst>
      <p:ext uri="{BB962C8B-B14F-4D97-AF65-F5344CB8AC3E}">
        <p14:creationId xmlns:p14="http://schemas.microsoft.com/office/powerpoint/2010/main" val="1041147485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02 </a:t>
            </a:r>
            <a:r>
              <a:rPr lang="ko-KR" altLang="en-US" b="1">
                <a:solidFill>
                  <a:srgbClr val="4cd3c2"/>
                </a:solidFill>
              </a:rPr>
              <a:t>프로젝트 상세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02-1 ERD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02-2 </a:t>
            </a:r>
            <a:r>
              <a:rPr lang="ko-KR" altLang="en-US" b="1">
                <a:solidFill>
                  <a:srgbClr val="4cd3c2"/>
                </a:solidFill>
              </a:rPr>
              <a:t>테이블 명세서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02-3 </a:t>
            </a:r>
            <a:r>
              <a:rPr lang="ko-KR" altLang="en-US" b="1">
                <a:solidFill>
                  <a:schemeClr val="bg2"/>
                </a:solidFill>
              </a:rPr>
              <a:t>프로젝트 기능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02-2 </a:t>
            </a:r>
            <a:r>
              <a:rPr lang="ko-KR" altLang="en-US" sz="2400" b="1">
                <a:solidFill>
                  <a:srgbClr val="2a3e50"/>
                </a:solidFill>
              </a:rPr>
              <a:t>테이블 명세서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7607" y="1754155"/>
            <a:ext cx="8966719" cy="4091887"/>
          </a:xfrm>
          <a:prstGeom prst="rect">
            <a:avLst/>
          </a:prstGeom>
          <a:ln w="76200">
            <a:solidFill>
              <a:srgbClr val="2a3e5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02 </a:t>
            </a:r>
            <a:r>
              <a:rPr lang="ko-KR" altLang="en-US" b="1" dirty="0">
                <a:solidFill>
                  <a:srgbClr val="4CD3C2"/>
                </a:solidFill>
              </a:rPr>
              <a:t>프로젝트 상세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02-1 ERD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02-2 </a:t>
            </a:r>
            <a:r>
              <a:rPr lang="ko-KR" altLang="en-US" b="1" dirty="0">
                <a:solidFill>
                  <a:srgbClr val="4CD3C2"/>
                </a:solidFill>
              </a:rPr>
              <a:t>테이블 명세서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02-3 </a:t>
            </a:r>
            <a:r>
              <a:rPr lang="ko-KR" altLang="en-US" b="1" dirty="0">
                <a:solidFill>
                  <a:schemeClr val="bg2"/>
                </a:solidFill>
              </a:rPr>
              <a:t>프로젝트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02-2 </a:t>
            </a:r>
            <a:r>
              <a:rPr lang="ko-KR" altLang="en-US" sz="2400" b="1" dirty="0">
                <a:solidFill>
                  <a:srgbClr val="2A3E50"/>
                </a:solidFill>
              </a:rPr>
              <a:t>테이블 명세서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E87917-B25F-4839-AD4F-C87E4137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60" y="1694279"/>
            <a:ext cx="9160451" cy="3732242"/>
          </a:xfrm>
          <a:prstGeom prst="rect">
            <a:avLst/>
          </a:prstGeom>
          <a:ln w="76200">
            <a:solidFill>
              <a:srgbClr val="2A3E50"/>
            </a:solidFill>
          </a:ln>
        </p:spPr>
      </p:pic>
    </p:spTree>
    <p:extLst>
      <p:ext uri="{BB962C8B-B14F-4D97-AF65-F5344CB8AC3E}">
        <p14:creationId xmlns:p14="http://schemas.microsoft.com/office/powerpoint/2010/main" val="2488889507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02 </a:t>
            </a:r>
            <a:r>
              <a:rPr lang="ko-KR" altLang="en-US" b="1">
                <a:solidFill>
                  <a:srgbClr val="4cd3c2"/>
                </a:solidFill>
              </a:rPr>
              <a:t>프로젝트 상세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02-1 ERD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02-2 </a:t>
            </a:r>
            <a:r>
              <a:rPr lang="ko-KR" altLang="en-US" b="1">
                <a:solidFill>
                  <a:schemeClr val="bg2"/>
                </a:solidFill>
              </a:rPr>
              <a:t>테이블 명세서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02-3 </a:t>
            </a:r>
            <a:r>
              <a:rPr lang="ko-KR" altLang="en-US" b="1">
                <a:solidFill>
                  <a:srgbClr val="4cd3c2"/>
                </a:solidFill>
              </a:rPr>
              <a:t>프로젝트 기능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02-3 </a:t>
            </a:r>
            <a:r>
              <a:rPr lang="ko-KR" altLang="en-US" sz="2400" b="1">
                <a:solidFill>
                  <a:srgbClr val="2a3e50"/>
                </a:solidFill>
              </a:rPr>
              <a:t>프로젝트 기능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30180" y="1642873"/>
            <a:ext cx="5296639" cy="4610743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6" name="TextBox 16"/>
          <p:cNvSpPr txBox="1"/>
          <p:nvPr/>
        </p:nvSpPr>
        <p:spPr>
          <a:xfrm>
            <a:off x="3030496" y="1169732"/>
            <a:ext cx="861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메인페이지</a:t>
            </a:r>
            <a:r>
              <a:rPr lang="en-US" altLang="ko-KR" b="1">
                <a:solidFill>
                  <a:srgbClr val="2a3e50"/>
                </a:solidFill>
              </a:rPr>
              <a:t>,</a:t>
            </a:r>
            <a:r>
              <a:rPr lang="ko-KR" altLang="en-US" b="1">
                <a:solidFill>
                  <a:srgbClr val="2a3e50"/>
                </a:solidFill>
              </a:rPr>
              <a:t>회원</a:t>
            </a:r>
            <a:r>
              <a:rPr lang="en-US" altLang="ko-KR" b="1">
                <a:solidFill>
                  <a:srgbClr val="2a3e50"/>
                </a:solidFill>
              </a:rPr>
              <a:t>,</a:t>
            </a:r>
            <a:r>
              <a:rPr lang="ko-KR" altLang="en-US" b="1">
                <a:solidFill>
                  <a:srgbClr val="2a3e50"/>
                </a:solidFill>
              </a:rPr>
              <a:t>관리자 관련 기능                        게시판 관련 기능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74111" y="1627915"/>
            <a:ext cx="3221013" cy="734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02 </a:t>
            </a:r>
            <a:r>
              <a:rPr lang="ko-KR" altLang="en-US" b="1">
                <a:solidFill>
                  <a:srgbClr val="4cd3c2"/>
                </a:solidFill>
              </a:rPr>
              <a:t>프로젝트 상세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02-1 ERD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02-2 </a:t>
            </a:r>
            <a:r>
              <a:rPr lang="ko-KR" altLang="en-US" b="1">
                <a:solidFill>
                  <a:schemeClr val="bg2"/>
                </a:solidFill>
              </a:rPr>
              <a:t>테이블 명세서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02-3 </a:t>
            </a:r>
            <a:r>
              <a:rPr lang="ko-KR" altLang="en-US" b="1">
                <a:solidFill>
                  <a:srgbClr val="4cd3c2"/>
                </a:solidFill>
              </a:rPr>
              <a:t>프로젝트 기능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02-3 </a:t>
            </a:r>
            <a:r>
              <a:rPr lang="ko-KR" altLang="en-US" sz="2400" b="1">
                <a:solidFill>
                  <a:srgbClr val="2a3e50"/>
                </a:solidFill>
              </a:rPr>
              <a:t>프로젝트 기능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199168" y="1159810"/>
            <a:ext cx="852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교수 관련 기능				학생 관련 기능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8561" y="1640403"/>
            <a:ext cx="4370022" cy="4794448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79805" y="1650959"/>
            <a:ext cx="4189564" cy="2921082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8AFB8619-32F5-47EC-BD4B-1BF172461745}"/>
              </a:ext>
            </a:extLst>
          </p:cNvPr>
          <p:cNvSpPr/>
          <p:nvPr/>
        </p:nvSpPr>
        <p:spPr>
          <a:xfrm>
            <a:off x="3472548" y="248431"/>
            <a:ext cx="837599" cy="853551"/>
          </a:xfrm>
          <a:prstGeom prst="ellipse">
            <a:avLst/>
          </a:prstGeom>
          <a:solidFill>
            <a:srgbClr val="2A3E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83EB8-EB78-463A-851E-0670FCF4571F}"/>
              </a:ext>
            </a:extLst>
          </p:cNvPr>
          <p:cNvSpPr txBox="1"/>
          <p:nvPr/>
        </p:nvSpPr>
        <p:spPr>
          <a:xfrm>
            <a:off x="3548743" y="365990"/>
            <a:ext cx="509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 프로젝트 </a:t>
            </a:r>
            <a:r>
              <a:rPr lang="en-US" altLang="ko-KR" sz="3600" b="1" dirty="0">
                <a:solidFill>
                  <a:schemeClr val="bg1"/>
                </a:solidFill>
              </a:rPr>
              <a:t>VIEW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7E52A-AF4F-4F39-BA97-0D3AB755A851}"/>
              </a:ext>
            </a:extLst>
          </p:cNvPr>
          <p:cNvSpPr txBox="1"/>
          <p:nvPr/>
        </p:nvSpPr>
        <p:spPr>
          <a:xfrm>
            <a:off x="2813662" y="353732"/>
            <a:ext cx="2155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0FEE78-5CE0-46B7-84F3-6BE027D66B9B}"/>
              </a:ext>
            </a:extLst>
          </p:cNvPr>
          <p:cNvSpPr txBox="1"/>
          <p:nvPr/>
        </p:nvSpPr>
        <p:spPr>
          <a:xfrm>
            <a:off x="2459099" y="1838956"/>
            <a:ext cx="345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03-1 </a:t>
            </a:r>
            <a:r>
              <a:rPr lang="ko-KR" altLang="en-US" b="1" dirty="0">
                <a:solidFill>
                  <a:schemeClr val="bg1"/>
                </a:solidFill>
              </a:rPr>
              <a:t>학교 메인 페이지</a:t>
            </a:r>
          </a:p>
        </p:txBody>
      </p:sp>
      <p:pic>
        <p:nvPicPr>
          <p:cNvPr id="26" name="Picture 2" descr="생성된 이미지">
            <a:extLst>
              <a:ext uri="{FF2B5EF4-FFF2-40B4-BE49-F238E27FC236}">
                <a16:creationId xmlns:a16="http://schemas.microsoft.com/office/drawing/2014/main" id="{CBF39106-51CD-4B84-8E31-61EB5288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004" y="151072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5191D4-DCF7-4B3F-8470-8844CD3FC159}"/>
              </a:ext>
            </a:extLst>
          </p:cNvPr>
          <p:cNvSpPr txBox="1"/>
          <p:nvPr/>
        </p:nvSpPr>
        <p:spPr>
          <a:xfrm>
            <a:off x="7752071" y="1784183"/>
            <a:ext cx="345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03-2 </a:t>
            </a:r>
            <a:r>
              <a:rPr lang="ko-KR" altLang="en-US" b="1" dirty="0">
                <a:solidFill>
                  <a:schemeClr val="bg1"/>
                </a:solidFill>
              </a:rPr>
              <a:t>관리자 관련 페이지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4B6F20-9F8A-4FC5-B2F4-107E3ADA036F}"/>
              </a:ext>
            </a:extLst>
          </p:cNvPr>
          <p:cNvSpPr txBox="1"/>
          <p:nvPr/>
        </p:nvSpPr>
        <p:spPr>
          <a:xfrm>
            <a:off x="2459099" y="4148055"/>
            <a:ext cx="345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03-3 </a:t>
            </a:r>
            <a:r>
              <a:rPr lang="ko-KR" altLang="en-US" b="1" dirty="0">
                <a:solidFill>
                  <a:schemeClr val="bg1"/>
                </a:solidFill>
              </a:rPr>
              <a:t>교수 관련 페이지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8A4A5E-6798-4F61-AA58-676F71C352D9}"/>
              </a:ext>
            </a:extLst>
          </p:cNvPr>
          <p:cNvSpPr txBox="1"/>
          <p:nvPr/>
        </p:nvSpPr>
        <p:spPr>
          <a:xfrm>
            <a:off x="7855555" y="4148055"/>
            <a:ext cx="345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03-4 </a:t>
            </a:r>
            <a:r>
              <a:rPr lang="ko-KR" altLang="en-US" b="1" dirty="0">
                <a:solidFill>
                  <a:schemeClr val="bg1"/>
                </a:solidFill>
              </a:rPr>
              <a:t>학생 관련 페이지</a:t>
            </a:r>
          </a:p>
        </p:txBody>
      </p:sp>
      <p:pic>
        <p:nvPicPr>
          <p:cNvPr id="2054" name="Picture 6" descr="생성된 이미지">
            <a:extLst>
              <a:ext uri="{FF2B5EF4-FFF2-40B4-BE49-F238E27FC236}">
                <a16:creationId xmlns:a16="http://schemas.microsoft.com/office/drawing/2014/main" id="{C5E30155-A9A1-4BE0-BF41-48CBF83C3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" y="387095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생성된 이미지">
            <a:extLst>
              <a:ext uri="{FF2B5EF4-FFF2-40B4-BE49-F238E27FC236}">
                <a16:creationId xmlns:a16="http://schemas.microsoft.com/office/drawing/2014/main" id="{4A754CC8-3907-4626-B3A5-6B8F6F1D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783" y="390604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생성된 이미지">
            <a:extLst>
              <a:ext uri="{FF2B5EF4-FFF2-40B4-BE49-F238E27FC236}">
                <a16:creationId xmlns:a16="http://schemas.microsoft.com/office/drawing/2014/main" id="{34ADB04E-D7C8-4B87-9037-48A79260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" y="151072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26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03 </a:t>
            </a:r>
            <a:r>
              <a:rPr lang="ko-KR" altLang="en-US" b="1" dirty="0">
                <a:solidFill>
                  <a:srgbClr val="4CD3C2"/>
                </a:solidFill>
              </a:rPr>
              <a:t>프로젝트 </a:t>
            </a:r>
            <a:r>
              <a:rPr lang="en-US" altLang="ko-KR" b="1" dirty="0">
                <a:solidFill>
                  <a:srgbClr val="4CD3C2"/>
                </a:solidFill>
              </a:rPr>
              <a:t>VIEW</a:t>
            </a:r>
            <a:endParaRPr lang="ko-KR" altLang="en-US" b="1" dirty="0">
              <a:solidFill>
                <a:srgbClr val="4CD3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03-1 </a:t>
            </a:r>
            <a:r>
              <a:rPr lang="ko-KR" altLang="en-US" b="1" dirty="0">
                <a:solidFill>
                  <a:srgbClr val="4CD3C2"/>
                </a:solidFill>
              </a:rPr>
              <a:t>학교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03-2 </a:t>
            </a:r>
            <a:r>
              <a:rPr lang="ko-KR" altLang="en-US" b="1" dirty="0">
                <a:solidFill>
                  <a:schemeClr val="bg2"/>
                </a:solidFill>
              </a:rPr>
              <a:t>관리자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03-3 </a:t>
            </a:r>
            <a:r>
              <a:rPr lang="ko-KR" altLang="en-US" b="1" dirty="0">
                <a:solidFill>
                  <a:schemeClr val="bg2"/>
                </a:solidFill>
              </a:rPr>
              <a:t>교수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03-1 </a:t>
            </a:r>
            <a:r>
              <a:rPr lang="ko-KR" altLang="en-US" sz="2400" b="1" dirty="0">
                <a:solidFill>
                  <a:srgbClr val="2A3E50"/>
                </a:solidFill>
              </a:rPr>
              <a:t>학교 메인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ED0C3-1603-44E0-A83B-A37BD44EA8D6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03-4 </a:t>
            </a:r>
            <a:r>
              <a:rPr lang="ko-KR" altLang="en-US" b="1" dirty="0">
                <a:solidFill>
                  <a:schemeClr val="bg2"/>
                </a:solidFill>
              </a:rPr>
              <a:t>학생 관련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EA2F4-EDBD-4017-841D-D2796E557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62" y="1684948"/>
            <a:ext cx="7947215" cy="3817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2A525-B1D2-4BD7-BC3F-66C44A6452B2}"/>
              </a:ext>
            </a:extLst>
          </p:cNvPr>
          <p:cNvSpPr txBox="1"/>
          <p:nvPr/>
        </p:nvSpPr>
        <p:spPr>
          <a:xfrm>
            <a:off x="3377762" y="1169732"/>
            <a:ext cx="437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A3E50"/>
                </a:solidFill>
              </a:rPr>
              <a:t>학교 메인 홈 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6DFAC-9AF7-4760-A141-7C6B692DE37C}"/>
              </a:ext>
            </a:extLst>
          </p:cNvPr>
          <p:cNvSpPr txBox="1"/>
          <p:nvPr/>
        </p:nvSpPr>
        <p:spPr>
          <a:xfrm>
            <a:off x="3377762" y="5695950"/>
            <a:ext cx="7947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A3E50"/>
                </a:solidFill>
              </a:rPr>
              <a:t>학사 일정 달력 및 공지사항 질문게시판 확인 가능</a:t>
            </a:r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A3E50"/>
                </a:solidFill>
              </a:rPr>
              <a:t>로그인 회원가입 기능 제공</a:t>
            </a:r>
          </a:p>
        </p:txBody>
      </p:sp>
    </p:spTree>
    <p:extLst>
      <p:ext uri="{BB962C8B-B14F-4D97-AF65-F5344CB8AC3E}">
        <p14:creationId xmlns:p14="http://schemas.microsoft.com/office/powerpoint/2010/main" val="397274902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03-1 </a:t>
            </a:r>
            <a:r>
              <a:rPr lang="ko-KR" altLang="en-US" b="1">
                <a:solidFill>
                  <a:srgbClr val="4cd3c2"/>
                </a:solidFill>
              </a:rPr>
              <a:t>학교 메인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03-1 </a:t>
            </a:r>
            <a:r>
              <a:rPr lang="ko-KR" altLang="en-US" sz="2400" b="1">
                <a:solidFill>
                  <a:srgbClr val="2a3e50"/>
                </a:solidFill>
              </a:rPr>
              <a:t>학교 메인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7359" y="1608097"/>
            <a:ext cx="7947215" cy="38338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77762" y="1169732"/>
            <a:ext cx="437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로그인 화면</a:t>
            </a:r>
            <a:endParaRPr lang="en-US" altLang="ko-KR" b="1">
              <a:solidFill>
                <a:srgbClr val="2a3e5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3347861" y="5977713"/>
            <a:ext cx="6096000" cy="26878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학생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교수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관리자 각자의 이메일로 로그인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03-1 </a:t>
            </a:r>
            <a:r>
              <a:rPr lang="ko-KR" altLang="en-US" b="1">
                <a:solidFill>
                  <a:srgbClr val="4cd3c2"/>
                </a:solidFill>
              </a:rPr>
              <a:t>학교 메인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03-1 </a:t>
            </a:r>
            <a:r>
              <a:rPr lang="ko-KR" altLang="en-US" sz="2400" b="1">
                <a:solidFill>
                  <a:srgbClr val="2a3e50"/>
                </a:solidFill>
              </a:rPr>
              <a:t>학교 메인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7762" y="2292762"/>
            <a:ext cx="5009011" cy="40100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3006" y="1677564"/>
            <a:ext cx="5694731" cy="38247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77762" y="1169732"/>
            <a:ext cx="437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회원가입 화면</a:t>
            </a:r>
            <a:endParaRPr lang="en-US" altLang="ko-KR" b="1">
              <a:solidFill>
                <a:srgbClr val="2a3e5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3383139" y="6418686"/>
            <a:ext cx="6096000" cy="26595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학생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교수 선택해 회원가입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학생은 학과와 학년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교수는 학과를 입력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66351" y="1710609"/>
            <a:ext cx="3468249" cy="31214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03-1 </a:t>
            </a:r>
            <a:r>
              <a:rPr lang="ko-KR" altLang="en-US" b="1">
                <a:solidFill>
                  <a:srgbClr val="4cd3c2"/>
                </a:solidFill>
              </a:rPr>
              <a:t>학교 메인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03-1 </a:t>
            </a:r>
            <a:r>
              <a:rPr lang="ko-KR" altLang="en-US" sz="2400" b="1">
                <a:solidFill>
                  <a:srgbClr val="2a3e50"/>
                </a:solidFill>
              </a:rPr>
              <a:t>학교 메인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01641" y="2407881"/>
            <a:ext cx="3182627" cy="3026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77762" y="1169732"/>
            <a:ext cx="4375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로그인 시 회원 맞춤별 헤더 제공</a:t>
            </a:r>
            <a:endParaRPr lang="en-US" altLang="ko-KR" b="1">
              <a:solidFill>
                <a:srgbClr val="2a3e5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41473" y="3155692"/>
            <a:ext cx="3407669" cy="3121424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7621764" y="5898339"/>
            <a:ext cx="4570236" cy="3672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Font typeface="Arial"/>
              <a:buNone/>
              <a:defRPr/>
            </a:pPr>
            <a:r>
              <a:rPr lang="ko-KR" altLang="en-US" b="1">
                <a:solidFill>
                  <a:srgbClr val="3a3c84"/>
                </a:solidFill>
              </a:rPr>
              <a:t>로그인 상태에 따른 헤더 메뉴 변경</a:t>
            </a:r>
            <a:endParaRPr lang="ko-KR" altLang="en-US" b="1">
              <a:solidFill>
                <a:srgbClr val="3a3c8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88B7325-6591-4375-887E-ED2ABA5E4F4B}"/>
              </a:ext>
            </a:extLst>
          </p:cNvPr>
          <p:cNvSpPr/>
          <p:nvPr/>
        </p:nvSpPr>
        <p:spPr>
          <a:xfrm>
            <a:off x="0" y="1736384"/>
            <a:ext cx="12192000" cy="5168269"/>
          </a:xfrm>
          <a:prstGeom prst="rect">
            <a:avLst/>
          </a:prstGeom>
          <a:solidFill>
            <a:srgbClr val="2A3E50"/>
          </a:solidFill>
          <a:ln>
            <a:solidFill>
              <a:srgbClr val="2A3E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5B69478-9B09-4008-B55F-03EAEBA35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93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rgbClr val="2A3E50"/>
                </a:solidFill>
              </a:rPr>
              <a:t>CONTENT</a:t>
            </a:r>
            <a:endParaRPr lang="ko-KR" altLang="en-US" dirty="0">
              <a:solidFill>
                <a:srgbClr val="2A3E50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9DDA47-492C-4A53-AD55-F908983B9AA3}"/>
              </a:ext>
            </a:extLst>
          </p:cNvPr>
          <p:cNvCxnSpPr>
            <a:cxnSpLocks/>
          </p:cNvCxnSpPr>
          <p:nvPr/>
        </p:nvCxnSpPr>
        <p:spPr>
          <a:xfrm>
            <a:off x="914400" y="1296955"/>
            <a:ext cx="10308771" cy="0"/>
          </a:xfrm>
          <a:prstGeom prst="line">
            <a:avLst/>
          </a:prstGeom>
          <a:ln w="381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4BC64F-7897-4571-ACCE-F3E13827D46E}"/>
              </a:ext>
            </a:extLst>
          </p:cNvPr>
          <p:cNvSpPr txBox="1"/>
          <p:nvPr/>
        </p:nvSpPr>
        <p:spPr>
          <a:xfrm>
            <a:off x="1768151" y="2223266"/>
            <a:ext cx="2817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7F5303-77E6-426E-82F6-A2F1B24E3ED0}"/>
              </a:ext>
            </a:extLst>
          </p:cNvPr>
          <p:cNvSpPr txBox="1"/>
          <p:nvPr/>
        </p:nvSpPr>
        <p:spPr>
          <a:xfrm>
            <a:off x="6721928" y="2213211"/>
            <a:ext cx="2817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02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상세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EB50A5-09D4-4214-A21B-D3FE633BB130}"/>
              </a:ext>
            </a:extLst>
          </p:cNvPr>
          <p:cNvSpPr txBox="1"/>
          <p:nvPr/>
        </p:nvSpPr>
        <p:spPr>
          <a:xfrm>
            <a:off x="1768150" y="4217436"/>
            <a:ext cx="2817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03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</a:t>
            </a:r>
            <a:r>
              <a:rPr lang="en-US" altLang="ko-KR" sz="2400" b="1" dirty="0">
                <a:solidFill>
                  <a:schemeClr val="bg1"/>
                </a:solidFill>
              </a:rPr>
              <a:t>VIEW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EA4522-8BAF-42B5-86C0-7546FFA6CD42}"/>
              </a:ext>
            </a:extLst>
          </p:cNvPr>
          <p:cNvSpPr txBox="1"/>
          <p:nvPr/>
        </p:nvSpPr>
        <p:spPr>
          <a:xfrm>
            <a:off x="6749143" y="2788373"/>
            <a:ext cx="4800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bg1"/>
                </a:solidFill>
              </a:rPr>
              <a:t>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테이블 명세서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프로젝트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07BEBE-D53F-48CF-A3FF-B40137AACF47}"/>
              </a:ext>
            </a:extLst>
          </p:cNvPr>
          <p:cNvSpPr txBox="1"/>
          <p:nvPr/>
        </p:nvSpPr>
        <p:spPr>
          <a:xfrm>
            <a:off x="1791475" y="2776033"/>
            <a:ext cx="4800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프로젝트 목적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프로젝트 계획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프로젝트 팀원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프로젝트 환경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9349F-F31F-400C-BC46-A452E30658A5}"/>
              </a:ext>
            </a:extLst>
          </p:cNvPr>
          <p:cNvSpPr txBox="1"/>
          <p:nvPr/>
        </p:nvSpPr>
        <p:spPr>
          <a:xfrm>
            <a:off x="1768150" y="4791920"/>
            <a:ext cx="4800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학교 메인 페이지</a:t>
            </a:r>
            <a:r>
              <a:rPr lang="en-US" altLang="ko-KR" b="1" dirty="0">
                <a:solidFill>
                  <a:schemeClr val="bg1"/>
                </a:solidFill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관리자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관련 페이지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교수 관련 페이지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학생 관련 페이지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F0FAA6-FA6F-4094-971C-0C44923347C8}"/>
              </a:ext>
            </a:extLst>
          </p:cNvPr>
          <p:cNvSpPr txBox="1"/>
          <p:nvPr/>
        </p:nvSpPr>
        <p:spPr>
          <a:xfrm>
            <a:off x="6749143" y="4217436"/>
            <a:ext cx="2817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04</a:t>
            </a:r>
            <a:r>
              <a:rPr lang="ko-KR" altLang="en-US" sz="2400" b="1" dirty="0">
                <a:solidFill>
                  <a:schemeClr val="bg1"/>
                </a:solidFill>
              </a:rPr>
              <a:t> 마무리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448662-65A1-4D04-B39D-6BDD1F5DDB57}"/>
              </a:ext>
            </a:extLst>
          </p:cNvPr>
          <p:cNvSpPr txBox="1"/>
          <p:nvPr/>
        </p:nvSpPr>
        <p:spPr>
          <a:xfrm>
            <a:off x="6749143" y="4791920"/>
            <a:ext cx="4800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프로젝트 회고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팀원 별 개인 소감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197259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03 </a:t>
            </a:r>
            <a:r>
              <a:rPr lang="ko-KR" altLang="en-US" b="1" dirty="0">
                <a:solidFill>
                  <a:srgbClr val="4CD3C2"/>
                </a:solidFill>
              </a:rPr>
              <a:t>프로젝트 </a:t>
            </a:r>
            <a:r>
              <a:rPr lang="en-US" altLang="ko-KR" b="1" dirty="0">
                <a:solidFill>
                  <a:srgbClr val="4CD3C2"/>
                </a:solidFill>
              </a:rPr>
              <a:t>VIEW</a:t>
            </a:r>
            <a:endParaRPr lang="ko-KR" altLang="en-US" b="1" dirty="0">
              <a:solidFill>
                <a:srgbClr val="4CD3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03-1 </a:t>
            </a:r>
            <a:r>
              <a:rPr lang="ko-KR" altLang="en-US" b="1" dirty="0">
                <a:solidFill>
                  <a:srgbClr val="4CD3C2"/>
                </a:solidFill>
              </a:rPr>
              <a:t>학교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03-2 </a:t>
            </a:r>
            <a:r>
              <a:rPr lang="ko-KR" altLang="en-US" b="1" dirty="0">
                <a:solidFill>
                  <a:schemeClr val="bg2"/>
                </a:solidFill>
              </a:rPr>
              <a:t>관리자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03-3 </a:t>
            </a:r>
            <a:r>
              <a:rPr lang="ko-KR" altLang="en-US" b="1" dirty="0">
                <a:solidFill>
                  <a:schemeClr val="bg2"/>
                </a:solidFill>
              </a:rPr>
              <a:t>교수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03-1 </a:t>
            </a:r>
            <a:r>
              <a:rPr lang="ko-KR" altLang="en-US" sz="2400" b="1" dirty="0">
                <a:solidFill>
                  <a:srgbClr val="2A3E50"/>
                </a:solidFill>
              </a:rPr>
              <a:t>학교 메인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ED0C3-1603-44E0-A83B-A37BD44EA8D6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03-4 </a:t>
            </a:r>
            <a:r>
              <a:rPr lang="ko-KR" altLang="en-US" b="1" dirty="0">
                <a:solidFill>
                  <a:schemeClr val="bg2"/>
                </a:solidFill>
              </a:rPr>
              <a:t>학생 관련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B4D31-9B5F-4ED8-BC76-83065BD94EB5}"/>
              </a:ext>
            </a:extLst>
          </p:cNvPr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A3E50"/>
                </a:solidFill>
              </a:rPr>
              <a:t>학사일정 자세히 보기</a:t>
            </a:r>
            <a:r>
              <a:rPr lang="en-US" altLang="ko-KR" b="1" dirty="0">
                <a:solidFill>
                  <a:srgbClr val="2A3E50"/>
                </a:solidFill>
              </a:rPr>
              <a:t>(</a:t>
            </a:r>
            <a:r>
              <a:rPr lang="ko-KR" altLang="en-US" b="1" dirty="0">
                <a:solidFill>
                  <a:srgbClr val="2A3E50"/>
                </a:solidFill>
              </a:rPr>
              <a:t>학사일정 달력에 일정 클릭 시</a:t>
            </a:r>
            <a:r>
              <a:rPr lang="en-US" altLang="ko-KR" b="1" dirty="0">
                <a:solidFill>
                  <a:srgbClr val="2A3E50"/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8BA6E9-24DA-465F-B94F-DABE6FCF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899" y="1677564"/>
            <a:ext cx="5320775" cy="228812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EB03853-BDB1-4D9E-A247-5EAD9B2B9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727" y="2710883"/>
            <a:ext cx="5026244" cy="32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10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FFE0C05-A935-46CA-A518-9AF9B3C3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51" y="1354786"/>
            <a:ext cx="6078296" cy="41628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03 </a:t>
            </a:r>
            <a:r>
              <a:rPr lang="ko-KR" altLang="en-US" b="1" dirty="0">
                <a:solidFill>
                  <a:srgbClr val="4CD3C2"/>
                </a:solidFill>
              </a:rPr>
              <a:t>프로젝트 </a:t>
            </a:r>
            <a:r>
              <a:rPr lang="en-US" altLang="ko-KR" b="1" dirty="0">
                <a:solidFill>
                  <a:srgbClr val="4CD3C2"/>
                </a:solidFill>
              </a:rPr>
              <a:t>VIEW</a:t>
            </a:r>
            <a:endParaRPr lang="ko-KR" altLang="en-US" b="1" dirty="0">
              <a:solidFill>
                <a:srgbClr val="4CD3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03-1 </a:t>
            </a:r>
            <a:r>
              <a:rPr lang="ko-KR" altLang="en-US" b="1" dirty="0">
                <a:solidFill>
                  <a:schemeClr val="bg2"/>
                </a:solidFill>
              </a:rPr>
              <a:t>학교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03-2 </a:t>
            </a:r>
            <a:r>
              <a:rPr lang="ko-KR" altLang="en-US" b="1" dirty="0">
                <a:solidFill>
                  <a:srgbClr val="4CD3C2"/>
                </a:solidFill>
              </a:rPr>
              <a:t>관리자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03-3 </a:t>
            </a:r>
            <a:r>
              <a:rPr lang="ko-KR" altLang="en-US" b="1" dirty="0">
                <a:solidFill>
                  <a:schemeClr val="bg2"/>
                </a:solidFill>
              </a:rPr>
              <a:t>교수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03-2 </a:t>
            </a:r>
            <a:r>
              <a:rPr lang="ko-KR" altLang="en-US" sz="2400" b="1" dirty="0">
                <a:solidFill>
                  <a:srgbClr val="2A3E50"/>
                </a:solidFill>
              </a:rPr>
              <a:t>관리자 관련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ED0C3-1603-44E0-A83B-A37BD44EA8D6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03-4 </a:t>
            </a:r>
            <a:r>
              <a:rPr lang="ko-KR" altLang="en-US" b="1" dirty="0">
                <a:solidFill>
                  <a:schemeClr val="bg2"/>
                </a:solidFill>
              </a:rPr>
              <a:t>학생 관련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7B8908-748E-4E8A-ABE3-2E465056E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648" y="2142348"/>
            <a:ext cx="5705451" cy="38385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DAE584-3266-477A-BBF1-A0DCB480DF3C}"/>
              </a:ext>
            </a:extLst>
          </p:cNvPr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A3E50"/>
                </a:solidFill>
              </a:rPr>
              <a:t>교내 구성원 목록</a:t>
            </a:r>
            <a:endParaRPr lang="en-US" altLang="ko-KR" b="1" dirty="0">
              <a:solidFill>
                <a:srgbClr val="2A3E5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4A238-3CDF-4C0B-B412-61ADD17EA37D}"/>
              </a:ext>
            </a:extLst>
          </p:cNvPr>
          <p:cNvSpPr txBox="1"/>
          <p:nvPr/>
        </p:nvSpPr>
        <p:spPr>
          <a:xfrm>
            <a:off x="3377762" y="5995385"/>
            <a:ext cx="794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A3E50"/>
                </a:solidFill>
              </a:rPr>
              <a:t>학생 학년별 </a:t>
            </a:r>
            <a:r>
              <a:rPr lang="en-US" altLang="ko-KR" sz="1200" dirty="0">
                <a:solidFill>
                  <a:srgbClr val="2A3E50"/>
                </a:solidFill>
              </a:rPr>
              <a:t>, </a:t>
            </a:r>
            <a:r>
              <a:rPr lang="ko-KR" altLang="en-US" sz="1200" dirty="0">
                <a:solidFill>
                  <a:srgbClr val="2A3E50"/>
                </a:solidFill>
              </a:rPr>
              <a:t>상태</a:t>
            </a:r>
            <a:r>
              <a:rPr lang="en-US" altLang="ko-KR" sz="1200" dirty="0">
                <a:solidFill>
                  <a:srgbClr val="2A3E50"/>
                </a:solidFill>
              </a:rPr>
              <a:t>(</a:t>
            </a:r>
            <a:r>
              <a:rPr lang="ko-KR" altLang="en-US" sz="1200" dirty="0">
                <a:solidFill>
                  <a:srgbClr val="2A3E50"/>
                </a:solidFill>
              </a:rPr>
              <a:t>재학</a:t>
            </a:r>
            <a:r>
              <a:rPr lang="en-US" altLang="ko-KR" sz="1200" dirty="0">
                <a:solidFill>
                  <a:srgbClr val="2A3E50"/>
                </a:solidFill>
              </a:rPr>
              <a:t>,</a:t>
            </a:r>
            <a:r>
              <a:rPr lang="ko-KR" altLang="en-US" sz="1200" dirty="0">
                <a:solidFill>
                  <a:srgbClr val="2A3E50"/>
                </a:solidFill>
              </a:rPr>
              <a:t>휴학</a:t>
            </a:r>
            <a:r>
              <a:rPr lang="en-US" altLang="ko-KR" sz="1200" dirty="0">
                <a:solidFill>
                  <a:srgbClr val="2A3E50"/>
                </a:solidFill>
              </a:rPr>
              <a:t>)</a:t>
            </a:r>
            <a:r>
              <a:rPr lang="ko-KR" altLang="en-US" sz="1200" dirty="0">
                <a:solidFill>
                  <a:srgbClr val="2A3E50"/>
                </a:solidFill>
              </a:rPr>
              <a:t> 모아 보기 기능 제공</a:t>
            </a:r>
            <a:r>
              <a:rPr lang="en-US" altLang="ko-KR" sz="1200" dirty="0">
                <a:solidFill>
                  <a:srgbClr val="2A3E50"/>
                </a:solidFill>
              </a:rPr>
              <a:t>(</a:t>
            </a:r>
            <a:r>
              <a:rPr lang="ko-KR" altLang="en-US" sz="1200" dirty="0">
                <a:solidFill>
                  <a:srgbClr val="2A3E50"/>
                </a:solidFill>
              </a:rPr>
              <a:t>비동기</a:t>
            </a:r>
            <a:r>
              <a:rPr lang="en-US" altLang="ko-KR" sz="1200" dirty="0">
                <a:solidFill>
                  <a:srgbClr val="2A3E50"/>
                </a:solidFill>
              </a:rPr>
              <a:t>)</a:t>
            </a:r>
            <a:endParaRPr lang="ko-KR" altLang="en-US" sz="1200" dirty="0">
              <a:solidFill>
                <a:srgbClr val="2A3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60636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03-2 </a:t>
            </a:r>
            <a:r>
              <a:rPr lang="ko-KR" altLang="en-US" b="1">
                <a:solidFill>
                  <a:srgbClr val="4cd3c2"/>
                </a:solidFill>
              </a:rPr>
              <a:t>관리자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03-2 </a:t>
            </a:r>
            <a:r>
              <a:rPr lang="ko-KR" altLang="en-US" sz="2400" b="1">
                <a:solidFill>
                  <a:srgbClr val="2a3e50"/>
                </a:solidFill>
              </a:rPr>
              <a:t>관리자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교수 강의 신청 목록 확인 페이지</a:t>
            </a:r>
            <a:endParaRPr lang="en-US" altLang="ko-KR" b="1">
              <a:solidFill>
                <a:srgbClr val="2a3e5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0364" y="1754155"/>
            <a:ext cx="8281217" cy="296623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19348" y="4935480"/>
            <a:ext cx="7947214" cy="358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>
                <a:solidFill>
                  <a:srgbClr val="2a3e50"/>
                </a:solidFill>
              </a:rPr>
              <a:t>강의 승인 처리 및 거부 처리 기능 제공</a:t>
            </a:r>
            <a:endParaRPr lang="ko-KR" altLang="en-US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03 </a:t>
            </a:r>
            <a:r>
              <a:rPr lang="ko-KR" altLang="en-US" b="1" dirty="0">
                <a:solidFill>
                  <a:srgbClr val="4CD3C2"/>
                </a:solidFill>
              </a:rPr>
              <a:t>프로젝트 </a:t>
            </a:r>
            <a:r>
              <a:rPr lang="en-US" altLang="ko-KR" b="1" dirty="0">
                <a:solidFill>
                  <a:srgbClr val="4CD3C2"/>
                </a:solidFill>
              </a:rPr>
              <a:t>VIEW</a:t>
            </a:r>
            <a:endParaRPr lang="ko-KR" altLang="en-US" b="1" dirty="0">
              <a:solidFill>
                <a:srgbClr val="4CD3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03-1 </a:t>
            </a:r>
            <a:r>
              <a:rPr lang="ko-KR" altLang="en-US" b="1" dirty="0">
                <a:solidFill>
                  <a:schemeClr val="bg2"/>
                </a:solidFill>
              </a:rPr>
              <a:t>학교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03-2 </a:t>
            </a:r>
            <a:r>
              <a:rPr lang="ko-KR" altLang="en-US" b="1" dirty="0">
                <a:solidFill>
                  <a:srgbClr val="4CD3C2"/>
                </a:solidFill>
              </a:rPr>
              <a:t>관리자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03-3 </a:t>
            </a:r>
            <a:r>
              <a:rPr lang="ko-KR" altLang="en-US" b="1" dirty="0">
                <a:solidFill>
                  <a:schemeClr val="bg2"/>
                </a:solidFill>
              </a:rPr>
              <a:t>교수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03-2 </a:t>
            </a:r>
            <a:r>
              <a:rPr lang="ko-KR" altLang="en-US" sz="2400" b="1" dirty="0">
                <a:solidFill>
                  <a:srgbClr val="2A3E50"/>
                </a:solidFill>
              </a:rPr>
              <a:t>관리자 관련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ED0C3-1603-44E0-A83B-A37BD44EA8D6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03-4 </a:t>
            </a:r>
            <a:r>
              <a:rPr lang="ko-KR" altLang="en-US" b="1" dirty="0">
                <a:solidFill>
                  <a:schemeClr val="bg2"/>
                </a:solidFill>
              </a:rPr>
              <a:t>학생 관련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DAE584-3266-477A-BBF1-A0DCB480DF3C}"/>
              </a:ext>
            </a:extLst>
          </p:cNvPr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A3E50"/>
                </a:solidFill>
              </a:rPr>
              <a:t>학사 일정 등록 페이지</a:t>
            </a:r>
            <a:endParaRPr lang="en-US" altLang="ko-KR" b="1" dirty="0">
              <a:solidFill>
                <a:srgbClr val="2A3E5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727B82-D6F1-49E3-8C11-027663CB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78" y="1677564"/>
            <a:ext cx="8489954" cy="40273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23AFFE-17EB-4F82-A731-463CF3102437}"/>
              </a:ext>
            </a:extLst>
          </p:cNvPr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A3E50"/>
                </a:solidFill>
              </a:rPr>
              <a:t>학사 일정 확인 및 학사 일정 추가</a:t>
            </a:r>
          </a:p>
        </p:txBody>
      </p:sp>
    </p:spTree>
    <p:extLst>
      <p:ext uri="{BB962C8B-B14F-4D97-AF65-F5344CB8AC3E}">
        <p14:creationId xmlns:p14="http://schemas.microsoft.com/office/powerpoint/2010/main" val="1263280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03 </a:t>
            </a:r>
            <a:r>
              <a:rPr lang="ko-KR" altLang="en-US" b="1" dirty="0">
                <a:solidFill>
                  <a:srgbClr val="4CD3C2"/>
                </a:solidFill>
              </a:rPr>
              <a:t>프로젝트 </a:t>
            </a:r>
            <a:r>
              <a:rPr lang="en-US" altLang="ko-KR" b="1" dirty="0">
                <a:solidFill>
                  <a:srgbClr val="4CD3C2"/>
                </a:solidFill>
              </a:rPr>
              <a:t>VIEW</a:t>
            </a:r>
            <a:endParaRPr lang="ko-KR" altLang="en-US" b="1" dirty="0">
              <a:solidFill>
                <a:srgbClr val="4CD3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03-1 </a:t>
            </a:r>
            <a:r>
              <a:rPr lang="ko-KR" altLang="en-US" b="1" dirty="0">
                <a:solidFill>
                  <a:schemeClr val="bg2"/>
                </a:solidFill>
              </a:rPr>
              <a:t>학교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03-2 </a:t>
            </a:r>
            <a:r>
              <a:rPr lang="ko-KR" altLang="en-US" b="1" dirty="0">
                <a:solidFill>
                  <a:srgbClr val="4CD3C2"/>
                </a:solidFill>
              </a:rPr>
              <a:t>관리자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03-3 </a:t>
            </a:r>
            <a:r>
              <a:rPr lang="ko-KR" altLang="en-US" b="1" dirty="0">
                <a:solidFill>
                  <a:schemeClr val="bg2"/>
                </a:solidFill>
              </a:rPr>
              <a:t>교수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03-2 </a:t>
            </a:r>
            <a:r>
              <a:rPr lang="ko-KR" altLang="en-US" sz="2400" b="1" dirty="0">
                <a:solidFill>
                  <a:srgbClr val="2A3E50"/>
                </a:solidFill>
              </a:rPr>
              <a:t>관리자 관련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ED0C3-1603-44E0-A83B-A37BD44EA8D6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03-4 </a:t>
            </a:r>
            <a:r>
              <a:rPr lang="ko-KR" altLang="en-US" b="1" dirty="0">
                <a:solidFill>
                  <a:schemeClr val="bg2"/>
                </a:solidFill>
              </a:rPr>
              <a:t>학생 관련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DAE584-3266-477A-BBF1-A0DCB480DF3C}"/>
              </a:ext>
            </a:extLst>
          </p:cNvPr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A3E50"/>
                </a:solidFill>
              </a:rPr>
              <a:t>학사 일정 등록 페이지 </a:t>
            </a:r>
            <a:endParaRPr lang="en-US" altLang="ko-KR" b="1" dirty="0">
              <a:solidFill>
                <a:srgbClr val="2A3E5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82040-6618-4E5E-AE75-7D15CF7B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327" y="1901141"/>
            <a:ext cx="3566885" cy="19663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AC3EC6-380D-4DA3-844F-1A2442F23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643" y="2364342"/>
            <a:ext cx="3692007" cy="24576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6AA0200-873B-4533-B211-B9255D10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762" y="3034716"/>
            <a:ext cx="3225881" cy="23529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F587E-BE7A-49AE-8EBA-8790EAC9BF27}"/>
              </a:ext>
            </a:extLst>
          </p:cNvPr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A3E50"/>
                </a:solidFill>
              </a:rPr>
              <a:t>학사 일정 추가</a:t>
            </a:r>
            <a:r>
              <a:rPr lang="en-US" altLang="ko-KR" sz="1200" dirty="0">
                <a:solidFill>
                  <a:srgbClr val="2A3E50"/>
                </a:solidFill>
              </a:rPr>
              <a:t>, </a:t>
            </a:r>
            <a:r>
              <a:rPr lang="ko-KR" altLang="en-US" sz="1200" dirty="0">
                <a:solidFill>
                  <a:srgbClr val="2A3E50"/>
                </a:solidFill>
              </a:rPr>
              <a:t>및 수정 삭제 가능한 </a:t>
            </a:r>
            <a:r>
              <a:rPr lang="en-US" altLang="ko-KR" sz="1200" dirty="0">
                <a:solidFill>
                  <a:srgbClr val="2A3E50"/>
                </a:solidFill>
              </a:rPr>
              <a:t>Modal</a:t>
            </a:r>
            <a:r>
              <a:rPr lang="ko-KR" altLang="en-US" sz="1200" dirty="0">
                <a:solidFill>
                  <a:srgbClr val="2A3E50"/>
                </a:solidFill>
              </a:rPr>
              <a:t> 창 기능 제공</a:t>
            </a:r>
            <a:r>
              <a:rPr lang="en-US" altLang="ko-KR" sz="1200" dirty="0">
                <a:solidFill>
                  <a:srgbClr val="2A3E50"/>
                </a:solidFill>
              </a:rPr>
              <a:t>(</a:t>
            </a:r>
            <a:r>
              <a:rPr lang="ko-KR" altLang="en-US" sz="1200" dirty="0">
                <a:solidFill>
                  <a:srgbClr val="2A3E50"/>
                </a:solidFill>
              </a:rPr>
              <a:t>비동기 처리</a:t>
            </a:r>
            <a:r>
              <a:rPr lang="en-US" altLang="ko-KR" sz="1200" dirty="0">
                <a:solidFill>
                  <a:srgbClr val="2A3E50"/>
                </a:solidFill>
              </a:rPr>
              <a:t>)</a:t>
            </a:r>
            <a:endParaRPr lang="ko-KR" altLang="en-US" sz="1200" dirty="0">
              <a:solidFill>
                <a:srgbClr val="2A3E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20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03 </a:t>
            </a:r>
            <a:r>
              <a:rPr lang="ko-KR" altLang="en-US" b="1" dirty="0">
                <a:solidFill>
                  <a:srgbClr val="4CD3C2"/>
                </a:solidFill>
              </a:rPr>
              <a:t>프로젝트 </a:t>
            </a:r>
            <a:r>
              <a:rPr lang="en-US" altLang="ko-KR" b="1" dirty="0">
                <a:solidFill>
                  <a:srgbClr val="4CD3C2"/>
                </a:solidFill>
              </a:rPr>
              <a:t>VIEW</a:t>
            </a:r>
            <a:endParaRPr lang="ko-KR" altLang="en-US" b="1" dirty="0">
              <a:solidFill>
                <a:srgbClr val="4CD3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03-1 </a:t>
            </a:r>
            <a:r>
              <a:rPr lang="ko-KR" altLang="en-US" b="1" dirty="0">
                <a:solidFill>
                  <a:schemeClr val="bg2"/>
                </a:solidFill>
              </a:rPr>
              <a:t>학교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03-2 </a:t>
            </a:r>
            <a:r>
              <a:rPr lang="ko-KR" altLang="en-US" b="1" dirty="0">
                <a:solidFill>
                  <a:srgbClr val="4CD3C2"/>
                </a:solidFill>
              </a:rPr>
              <a:t>관리자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03-3 </a:t>
            </a:r>
            <a:r>
              <a:rPr lang="ko-KR" altLang="en-US" b="1" dirty="0">
                <a:solidFill>
                  <a:schemeClr val="bg2"/>
                </a:solidFill>
              </a:rPr>
              <a:t>교수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03-2 </a:t>
            </a:r>
            <a:r>
              <a:rPr lang="ko-KR" altLang="en-US" sz="2400" b="1" dirty="0">
                <a:solidFill>
                  <a:srgbClr val="2A3E50"/>
                </a:solidFill>
              </a:rPr>
              <a:t>관리자 관련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ED0C3-1603-44E0-A83B-A37BD44EA8D6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03-4 </a:t>
            </a:r>
            <a:r>
              <a:rPr lang="ko-KR" altLang="en-US" b="1" dirty="0">
                <a:solidFill>
                  <a:schemeClr val="bg2"/>
                </a:solidFill>
              </a:rPr>
              <a:t>학생 관련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DAE584-3266-477A-BBF1-A0DCB480DF3C}"/>
              </a:ext>
            </a:extLst>
          </p:cNvPr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A3E50"/>
                </a:solidFill>
              </a:rPr>
              <a:t>공지사항 등록 페이지 </a:t>
            </a:r>
            <a:endParaRPr lang="en-US" altLang="ko-KR" b="1" dirty="0">
              <a:solidFill>
                <a:srgbClr val="2A3E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2F587E-BE7A-49AE-8EBA-8790EAC9BF27}"/>
              </a:ext>
            </a:extLst>
          </p:cNvPr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A3E50"/>
                </a:solidFill>
              </a:rPr>
              <a:t>공지사항 등록 폼 요청 페이지 </a:t>
            </a:r>
            <a:r>
              <a:rPr lang="en-US" altLang="ko-KR" sz="1200" dirty="0">
                <a:solidFill>
                  <a:srgbClr val="2A3E50"/>
                </a:solidFill>
              </a:rPr>
              <a:t>VIEW</a:t>
            </a:r>
            <a:endParaRPr lang="ko-KR" altLang="en-US" sz="1200" dirty="0">
              <a:solidFill>
                <a:srgbClr val="2A3E5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07A714-EF69-4C92-BEA1-8497780D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000" y="1754155"/>
            <a:ext cx="4624435" cy="37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91840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03-2 </a:t>
            </a:r>
            <a:r>
              <a:rPr lang="ko-KR" altLang="en-US" b="1">
                <a:solidFill>
                  <a:srgbClr val="4cd3c2"/>
                </a:solidFill>
              </a:rPr>
              <a:t>관리자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03-2 </a:t>
            </a:r>
            <a:r>
              <a:rPr lang="ko-KR" altLang="en-US" sz="2400" b="1">
                <a:solidFill>
                  <a:srgbClr val="2a3e50"/>
                </a:solidFill>
              </a:rPr>
              <a:t>관리자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공지사항 목록 </a:t>
            </a:r>
            <a:endParaRPr lang="ko-KR" altLang="en-US" b="1">
              <a:solidFill>
                <a:srgbClr val="2a3e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solidFill>
                  <a:srgbClr val="2a3e50"/>
                </a:solidFill>
              </a:rPr>
              <a:t>공지사항 목록</a:t>
            </a:r>
            <a:endParaRPr lang="ko-KR" altLang="en-US" sz="1200">
              <a:solidFill>
                <a:srgbClr val="2a3e50"/>
              </a:solidFill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00579" y="1705673"/>
            <a:ext cx="8446585" cy="4037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03-2 </a:t>
            </a:r>
            <a:r>
              <a:rPr lang="ko-KR" altLang="en-US" b="1">
                <a:solidFill>
                  <a:srgbClr val="4cd3c2"/>
                </a:solidFill>
              </a:rPr>
              <a:t>관리자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03-2 </a:t>
            </a:r>
            <a:r>
              <a:rPr lang="ko-KR" altLang="en-US" sz="2400" b="1">
                <a:solidFill>
                  <a:srgbClr val="2a3e50"/>
                </a:solidFill>
              </a:rPr>
              <a:t>관리자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공지사항 자세히보기 </a:t>
            </a:r>
            <a:endParaRPr lang="ko-KR" altLang="en-US" b="1">
              <a:solidFill>
                <a:srgbClr val="2a3e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solidFill>
                  <a:srgbClr val="2a3e50"/>
                </a:solidFill>
              </a:rPr>
              <a:t>관리자는 수정 삭제 버튼이 나오도록 그외에는 목록만 존재하도록 코딩</a:t>
            </a:r>
            <a:endParaRPr lang="ko-KR" altLang="en-US" sz="1200">
              <a:solidFill>
                <a:srgbClr val="2a3e50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3955" y="1967334"/>
            <a:ext cx="4158114" cy="3487775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42712" y="1977099"/>
            <a:ext cx="4111990" cy="3553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03-2 </a:t>
            </a:r>
            <a:r>
              <a:rPr lang="ko-KR" altLang="en-US" b="1">
                <a:solidFill>
                  <a:srgbClr val="4cd3c2"/>
                </a:solidFill>
              </a:rPr>
              <a:t>관리자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03-2 </a:t>
            </a:r>
            <a:r>
              <a:rPr lang="ko-KR" altLang="en-US" sz="2400" b="1">
                <a:solidFill>
                  <a:srgbClr val="2a3e50"/>
                </a:solidFill>
              </a:rPr>
              <a:t>관리자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공지사항 수정</a:t>
            </a:r>
            <a:endParaRPr lang="ko-KR" altLang="en-US" b="1">
              <a:solidFill>
                <a:srgbClr val="2a3e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solidFill>
                  <a:srgbClr val="2a3e50"/>
                </a:solidFill>
              </a:rPr>
              <a:t>공지사항 제목과 내용을 수정할수 있도록 함</a:t>
            </a:r>
            <a:endParaRPr lang="ko-KR" altLang="en-US" sz="1200">
              <a:solidFill>
                <a:srgbClr val="2a3e50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29514" y="1723739"/>
            <a:ext cx="4690244" cy="3913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03-2 </a:t>
            </a:r>
            <a:r>
              <a:rPr lang="ko-KR" altLang="en-US" b="1">
                <a:solidFill>
                  <a:srgbClr val="4cd3c2"/>
                </a:solidFill>
              </a:rPr>
              <a:t>관리자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03-2 </a:t>
            </a:r>
            <a:r>
              <a:rPr lang="ko-KR" altLang="en-US" sz="2400" b="1">
                <a:solidFill>
                  <a:srgbClr val="2a3e50"/>
                </a:solidFill>
              </a:rPr>
              <a:t>관리자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학교 관리자 문의 게시판 </a:t>
            </a:r>
            <a:endParaRPr lang="ko-KR" altLang="en-US" b="1">
              <a:solidFill>
                <a:srgbClr val="2a3e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solidFill>
                  <a:srgbClr val="2a3e50"/>
                </a:solidFill>
              </a:rPr>
              <a:t>질문 게시판 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제목 클릭시 자세히 보기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페이징 구현</a:t>
            </a:r>
            <a:endParaRPr lang="ko-KR" altLang="en-US" sz="1200">
              <a:solidFill>
                <a:srgbClr val="2a3e50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8253" y="1816728"/>
            <a:ext cx="7899718" cy="32245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8AFB8619-32F5-47EC-BD4B-1BF172461745}"/>
              </a:ext>
            </a:extLst>
          </p:cNvPr>
          <p:cNvSpPr/>
          <p:nvPr/>
        </p:nvSpPr>
        <p:spPr>
          <a:xfrm>
            <a:off x="1315616" y="2080726"/>
            <a:ext cx="2696547" cy="2696547"/>
          </a:xfrm>
          <a:prstGeom prst="ellipse">
            <a:avLst/>
          </a:prstGeom>
          <a:solidFill>
            <a:srgbClr val="2A3E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83EB8-EB78-463A-851E-0670FCF4571F}"/>
              </a:ext>
            </a:extLst>
          </p:cNvPr>
          <p:cNvSpPr txBox="1"/>
          <p:nvPr/>
        </p:nvSpPr>
        <p:spPr>
          <a:xfrm>
            <a:off x="5928050" y="625151"/>
            <a:ext cx="509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7E52A-AF4F-4F39-BA97-0D3AB755A851}"/>
              </a:ext>
            </a:extLst>
          </p:cNvPr>
          <p:cNvSpPr txBox="1"/>
          <p:nvPr/>
        </p:nvSpPr>
        <p:spPr>
          <a:xfrm>
            <a:off x="1586204" y="2644170"/>
            <a:ext cx="2155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</a:rPr>
              <a:t>01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AF1F39-7A5B-4C88-8858-6851474E6C1A}"/>
              </a:ext>
            </a:extLst>
          </p:cNvPr>
          <p:cNvCxnSpPr/>
          <p:nvPr/>
        </p:nvCxnSpPr>
        <p:spPr>
          <a:xfrm>
            <a:off x="4861249" y="541176"/>
            <a:ext cx="0" cy="544907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C117BD-6830-46B3-A593-EBD16C52C4FC}"/>
              </a:ext>
            </a:extLst>
          </p:cNvPr>
          <p:cNvSpPr txBox="1"/>
          <p:nvPr/>
        </p:nvSpPr>
        <p:spPr>
          <a:xfrm>
            <a:off x="6837784" y="2080726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01-1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목적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BE2A89-A4EC-487D-BA6E-3908BBC37A9F}"/>
              </a:ext>
            </a:extLst>
          </p:cNvPr>
          <p:cNvSpPr txBox="1"/>
          <p:nvPr/>
        </p:nvSpPr>
        <p:spPr>
          <a:xfrm>
            <a:off x="6809793" y="2942921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01-2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계획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E1DA5-7C75-4CA4-BB0F-29BE4246C8E1}"/>
              </a:ext>
            </a:extLst>
          </p:cNvPr>
          <p:cNvSpPr txBox="1"/>
          <p:nvPr/>
        </p:nvSpPr>
        <p:spPr>
          <a:xfrm>
            <a:off x="6809793" y="4667311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01-4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환경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F2779D-205D-4C45-9AC5-1D19CF622720}"/>
              </a:ext>
            </a:extLst>
          </p:cNvPr>
          <p:cNvSpPr txBox="1"/>
          <p:nvPr/>
        </p:nvSpPr>
        <p:spPr>
          <a:xfrm>
            <a:off x="6809793" y="3805116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01-3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팀원</a:t>
            </a:r>
          </a:p>
        </p:txBody>
      </p:sp>
    </p:spTree>
    <p:extLst>
      <p:ext uri="{BB962C8B-B14F-4D97-AF65-F5344CB8AC3E}">
        <p14:creationId xmlns:p14="http://schemas.microsoft.com/office/powerpoint/2010/main" val="361348975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03-2 </a:t>
            </a:r>
            <a:r>
              <a:rPr lang="ko-KR" altLang="en-US" b="1">
                <a:solidFill>
                  <a:srgbClr val="4cd3c2"/>
                </a:solidFill>
              </a:rPr>
              <a:t>관리자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03-2 </a:t>
            </a:r>
            <a:r>
              <a:rPr lang="ko-KR" altLang="en-US" sz="2400" b="1">
                <a:solidFill>
                  <a:srgbClr val="2a3e50"/>
                </a:solidFill>
              </a:rPr>
              <a:t>관리자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질문 자세히 보기 </a:t>
            </a:r>
            <a:endParaRPr lang="ko-KR" altLang="en-US" b="1">
              <a:solidFill>
                <a:srgbClr val="2a3e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solidFill>
                  <a:srgbClr val="2a3e50"/>
                </a:solidFill>
              </a:rPr>
              <a:t>질문 자세히 보기</a:t>
            </a:r>
            <a:endParaRPr lang="ko-KR" altLang="en-US" sz="1200">
              <a:solidFill>
                <a:srgbClr val="2a3e50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96761" y="1590556"/>
            <a:ext cx="3675352" cy="4135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03 </a:t>
            </a:r>
            <a:r>
              <a:rPr lang="ko-KR" altLang="en-US" b="1" dirty="0">
                <a:solidFill>
                  <a:srgbClr val="4CD3C2"/>
                </a:solidFill>
              </a:rPr>
              <a:t>프로젝트 </a:t>
            </a:r>
            <a:r>
              <a:rPr lang="en-US" altLang="ko-KR" b="1" dirty="0">
                <a:solidFill>
                  <a:srgbClr val="4CD3C2"/>
                </a:solidFill>
              </a:rPr>
              <a:t>VIEW</a:t>
            </a:r>
            <a:endParaRPr lang="ko-KR" altLang="en-US" b="1" dirty="0">
              <a:solidFill>
                <a:srgbClr val="4CD3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03-1 </a:t>
            </a:r>
            <a:r>
              <a:rPr lang="ko-KR" altLang="en-US" b="1" dirty="0">
                <a:solidFill>
                  <a:schemeClr val="bg2"/>
                </a:solidFill>
              </a:rPr>
              <a:t>학교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03-2 </a:t>
            </a:r>
            <a:r>
              <a:rPr lang="ko-KR" altLang="en-US" b="1" dirty="0">
                <a:solidFill>
                  <a:schemeClr val="bg2"/>
                </a:solidFill>
              </a:rPr>
              <a:t>관리자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03-3 </a:t>
            </a:r>
            <a:r>
              <a:rPr lang="ko-KR" altLang="en-US" b="1" dirty="0">
                <a:solidFill>
                  <a:srgbClr val="4CD3C2"/>
                </a:solidFill>
              </a:rPr>
              <a:t>교수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03-3 </a:t>
            </a:r>
            <a:r>
              <a:rPr lang="ko-KR" altLang="en-US" sz="2400" b="1" dirty="0">
                <a:solidFill>
                  <a:srgbClr val="2A3E50"/>
                </a:solidFill>
              </a:rPr>
              <a:t>교수 관련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ED0C3-1603-44E0-A83B-A37BD44EA8D6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03-4 </a:t>
            </a:r>
            <a:r>
              <a:rPr lang="ko-KR" altLang="en-US" b="1" dirty="0">
                <a:solidFill>
                  <a:schemeClr val="bg2"/>
                </a:solidFill>
              </a:rPr>
              <a:t>학생 관련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DBF53-AD8A-492C-932B-AE8B94823235}"/>
              </a:ext>
            </a:extLst>
          </p:cNvPr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A3E50"/>
                </a:solidFill>
              </a:rPr>
              <a:t>교수 메인 화면</a:t>
            </a:r>
            <a:endParaRPr lang="en-US" altLang="ko-KR" b="1" dirty="0">
              <a:solidFill>
                <a:srgbClr val="2A3E5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5614B-9973-48AE-B375-2FB6E48C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62" y="1754155"/>
            <a:ext cx="8115155" cy="38956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886D45-796D-4AE0-B892-1CFCAED04746}"/>
              </a:ext>
            </a:extLst>
          </p:cNvPr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A3E50"/>
                </a:solidFill>
              </a:rPr>
              <a:t>교수 기능별 메뉴 제공</a:t>
            </a:r>
          </a:p>
        </p:txBody>
      </p:sp>
    </p:spTree>
    <p:extLst>
      <p:ext uri="{BB962C8B-B14F-4D97-AF65-F5344CB8AC3E}">
        <p14:creationId xmlns:p14="http://schemas.microsoft.com/office/powerpoint/2010/main" val="724059226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03-3 </a:t>
            </a:r>
            <a:r>
              <a:rPr lang="ko-KR" altLang="en-US" b="1">
                <a:solidFill>
                  <a:srgbClr val="4cd3c2"/>
                </a:solidFill>
              </a:rPr>
              <a:t>교수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03-3 </a:t>
            </a:r>
            <a:r>
              <a:rPr lang="ko-KR" altLang="en-US" sz="2400" b="1">
                <a:solidFill>
                  <a:srgbClr val="2a3e50"/>
                </a:solidFill>
              </a:rPr>
              <a:t>교수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강의 개설 요청 화면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4387" y="1586359"/>
            <a:ext cx="7949242" cy="4639762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453694" y="6145283"/>
            <a:ext cx="6096000" cy="265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강의 관련된 정보 입력후 등록 </a:t>
            </a:r>
            <a:r>
              <a:rPr lang="en-US" altLang="ko-KR" sz="1200">
                <a:solidFill>
                  <a:srgbClr val="2a3e50"/>
                </a:solidFill>
              </a:rPr>
              <a:t>-&gt;</a:t>
            </a:r>
            <a:r>
              <a:rPr lang="ko-KR" altLang="en-US" sz="1200">
                <a:solidFill>
                  <a:srgbClr val="2a3e50"/>
                </a:solidFill>
              </a:rPr>
              <a:t>관리자 에게 강의 개설 요청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03-3 </a:t>
            </a:r>
            <a:r>
              <a:rPr lang="ko-KR" altLang="en-US" b="1">
                <a:solidFill>
                  <a:srgbClr val="4cd3c2"/>
                </a:solidFill>
              </a:rPr>
              <a:t>교수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03-3 </a:t>
            </a:r>
            <a:r>
              <a:rPr lang="ko-KR" altLang="en-US" sz="2400" b="1">
                <a:solidFill>
                  <a:srgbClr val="2a3e50"/>
                </a:solidFill>
              </a:rPr>
              <a:t>교수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개설 요청한 강의 목록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19724" y="1569965"/>
            <a:ext cx="8272554" cy="2465708"/>
          </a:xfrm>
          <a:prstGeom prst="rect">
            <a:avLst/>
          </a:prstGeom>
        </p:spPr>
      </p:pic>
      <p:sp>
        <p:nvSpPr>
          <p:cNvPr id="18" name="TextBox 15"/>
          <p:cNvSpPr txBox="1"/>
          <p:nvPr/>
        </p:nvSpPr>
        <p:spPr>
          <a:xfrm>
            <a:off x="3433148" y="385331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나의 강의목록 조회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45840" y="4436255"/>
            <a:ext cx="8258242" cy="1425072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3383139" y="6136464"/>
            <a:ext cx="6096000" cy="271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개설 요청한 강의 목록과 요청 승인된 나의 강의 목록 조회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03-3 </a:t>
            </a:r>
            <a:r>
              <a:rPr lang="ko-KR" altLang="en-US" b="1">
                <a:solidFill>
                  <a:srgbClr val="4cd3c2"/>
                </a:solidFill>
              </a:rPr>
              <a:t>교수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03-3 </a:t>
            </a:r>
            <a:r>
              <a:rPr lang="ko-KR" altLang="en-US" sz="2400" b="1">
                <a:solidFill>
                  <a:srgbClr val="2a3e50"/>
                </a:solidFill>
              </a:rPr>
              <a:t>교수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나의 강의 시간표 조회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87333" y="1986917"/>
            <a:ext cx="8260988" cy="4021873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3409597" y="6004172"/>
            <a:ext cx="6096000" cy="27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나의 강의 시간표 확인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03-3 </a:t>
            </a:r>
            <a:r>
              <a:rPr lang="ko-KR" altLang="en-US" b="1">
                <a:solidFill>
                  <a:srgbClr val="4cd3c2"/>
                </a:solidFill>
              </a:rPr>
              <a:t>교수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03-3 </a:t>
            </a:r>
            <a:r>
              <a:rPr lang="ko-KR" altLang="en-US" sz="2400" b="1">
                <a:solidFill>
                  <a:srgbClr val="2a3e50"/>
                </a:solidFill>
              </a:rPr>
              <a:t>교수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수강신청 학생명단 화면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6752" y="2119589"/>
            <a:ext cx="8748772" cy="2980411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347861" y="5863061"/>
            <a:ext cx="6096000" cy="269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수강신청한 학생 명단 확인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페이징 구현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03-3 </a:t>
            </a:r>
            <a:r>
              <a:rPr lang="ko-KR" altLang="en-US" b="1">
                <a:solidFill>
                  <a:srgbClr val="4cd3c2"/>
                </a:solidFill>
              </a:rPr>
              <a:t>교수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03-3 </a:t>
            </a:r>
            <a:r>
              <a:rPr lang="ko-KR" altLang="en-US" sz="2400" b="1">
                <a:solidFill>
                  <a:srgbClr val="2a3e50"/>
                </a:solidFill>
              </a:rPr>
              <a:t>교수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출결 관리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0001" y="1736317"/>
            <a:ext cx="8477363" cy="3890810"/>
          </a:xfrm>
          <a:prstGeom prst="rect">
            <a:avLst/>
          </a:prstGeom>
        </p:spPr>
      </p:pic>
      <p:sp>
        <p:nvSpPr>
          <p:cNvPr id="18" name="TextBox 16"/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200">
                <a:solidFill>
                  <a:srgbClr val="2a3e50"/>
                </a:solidFill>
              </a:rPr>
              <a:t>과목과 날짜 선택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학생 출결현황 선택후 저장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03-3 </a:t>
            </a:r>
            <a:r>
              <a:rPr lang="ko-KR" altLang="en-US" b="1">
                <a:solidFill>
                  <a:srgbClr val="4cd3c2"/>
                </a:solidFill>
              </a:rPr>
              <a:t>교수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03-3 </a:t>
            </a:r>
            <a:r>
              <a:rPr lang="ko-KR" altLang="en-US" sz="2400" b="1">
                <a:solidFill>
                  <a:srgbClr val="2a3e50"/>
                </a:solidFill>
              </a:rPr>
              <a:t>교수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성적 조회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56234" y="1715362"/>
            <a:ext cx="8174308" cy="3427275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391958" y="5783686"/>
            <a:ext cx="6096000" cy="27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과목별 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학년별 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학생이름으로 성적 조회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03-3 </a:t>
            </a:r>
            <a:r>
              <a:rPr lang="ko-KR" altLang="en-US" b="1">
                <a:solidFill>
                  <a:srgbClr val="4cd3c2"/>
                </a:solidFill>
              </a:rPr>
              <a:t>교수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03-3 </a:t>
            </a:r>
            <a:r>
              <a:rPr lang="ko-KR" altLang="en-US" sz="2400" b="1">
                <a:solidFill>
                  <a:srgbClr val="2a3e50"/>
                </a:solidFill>
              </a:rPr>
              <a:t>교수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수강생 성적 입력</a:t>
            </a:r>
            <a:r>
              <a:rPr lang="en-US" altLang="ko-KR" b="1">
                <a:solidFill>
                  <a:srgbClr val="2a3e50"/>
                </a:solidFill>
              </a:rPr>
              <a:t>/</a:t>
            </a:r>
            <a:r>
              <a:rPr lang="ko-KR" altLang="en-US" b="1">
                <a:solidFill>
                  <a:srgbClr val="2a3e50"/>
                </a:solidFill>
              </a:rPr>
              <a:t>수정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4542" y="3693584"/>
            <a:ext cx="6554544" cy="2657358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6876" y="2402627"/>
            <a:ext cx="6516483" cy="2493715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3048000" y="6224659"/>
            <a:ext cx="6096000" cy="269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성적 입력 및 수정 기능 과목별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학생별 조회 후 성적 변경</a:t>
            </a:r>
            <a:endParaRPr lang="ko-KR" altLang="en-US" sz="1200">
              <a:solidFill>
                <a:srgbClr val="2a3e50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03917" y="1642353"/>
            <a:ext cx="3207524" cy="1586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03-3 </a:t>
            </a:r>
            <a:r>
              <a:rPr lang="ko-KR" altLang="en-US" b="1">
                <a:solidFill>
                  <a:srgbClr val="4cd3c2"/>
                </a:solidFill>
              </a:rPr>
              <a:t>교수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03-3 </a:t>
            </a:r>
            <a:r>
              <a:rPr lang="ko-KR" altLang="en-US" sz="2400" b="1">
                <a:solidFill>
                  <a:srgbClr val="2a3e50"/>
                </a:solidFill>
              </a:rPr>
              <a:t>교수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교수 공지사항 목록 및 등록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8419" y="1730750"/>
            <a:ext cx="8161491" cy="214377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37540" y="4016694"/>
            <a:ext cx="8174451" cy="2606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01 </a:t>
            </a:r>
            <a:r>
              <a:rPr lang="ko-KR" altLang="en-US" b="1" dirty="0">
                <a:solidFill>
                  <a:srgbClr val="4CD3C2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01-1 </a:t>
            </a:r>
            <a:r>
              <a:rPr lang="ko-KR" altLang="en-US" b="1" dirty="0">
                <a:solidFill>
                  <a:srgbClr val="4CD3C2"/>
                </a:solidFill>
              </a:rPr>
              <a:t>프로젝트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01-2 </a:t>
            </a:r>
            <a:r>
              <a:rPr lang="ko-KR" altLang="en-US" b="1" dirty="0">
                <a:solidFill>
                  <a:schemeClr val="bg2"/>
                </a:solidFill>
              </a:rPr>
              <a:t>프로젝트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01-3 </a:t>
            </a:r>
            <a:r>
              <a:rPr lang="ko-KR" altLang="en-US" b="1" dirty="0">
                <a:solidFill>
                  <a:schemeClr val="bg2"/>
                </a:solidFill>
              </a:rPr>
              <a:t>프로젝트 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01-1 </a:t>
            </a:r>
            <a:r>
              <a:rPr lang="ko-KR" altLang="en-US" sz="2400" b="1" dirty="0">
                <a:solidFill>
                  <a:srgbClr val="2A3E50"/>
                </a:solidFill>
              </a:rPr>
              <a:t>프로젝트 목적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96976-804C-4B46-A21F-92F4ADFE6EF4}"/>
              </a:ext>
            </a:extLst>
          </p:cNvPr>
          <p:cNvSpPr txBox="1"/>
          <p:nvPr/>
        </p:nvSpPr>
        <p:spPr>
          <a:xfrm>
            <a:off x="2976465" y="1308232"/>
            <a:ext cx="86588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A3E50"/>
                </a:solidFill>
              </a:rPr>
              <a:t>01 </a:t>
            </a:r>
            <a:r>
              <a:rPr lang="ko-KR" altLang="en-US" b="1" dirty="0">
                <a:solidFill>
                  <a:srgbClr val="2A3E50"/>
                </a:solidFill>
              </a:rPr>
              <a:t>학사 업무의 디지털 화</a:t>
            </a:r>
            <a:endParaRPr lang="en-US" altLang="ko-KR" b="1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A3E50"/>
                </a:solidFill>
              </a:rPr>
              <a:t>수강 신청</a:t>
            </a:r>
            <a:r>
              <a:rPr lang="en-US" altLang="ko-KR" dirty="0">
                <a:solidFill>
                  <a:srgbClr val="2A3E50"/>
                </a:solidFill>
              </a:rPr>
              <a:t>, </a:t>
            </a:r>
            <a:r>
              <a:rPr lang="ko-KR" altLang="en-US" dirty="0">
                <a:solidFill>
                  <a:srgbClr val="2A3E50"/>
                </a:solidFill>
              </a:rPr>
              <a:t>성적 조회</a:t>
            </a:r>
            <a:r>
              <a:rPr lang="en-US" altLang="ko-KR" dirty="0">
                <a:solidFill>
                  <a:srgbClr val="2A3E50"/>
                </a:solidFill>
              </a:rPr>
              <a:t>, </a:t>
            </a:r>
            <a:r>
              <a:rPr lang="ko-KR" altLang="en-US" dirty="0">
                <a:solidFill>
                  <a:srgbClr val="2A3E50"/>
                </a:solidFill>
              </a:rPr>
              <a:t>학사일정 등 온라인 통합</a:t>
            </a:r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b="1" dirty="0">
                <a:solidFill>
                  <a:srgbClr val="2A3E50"/>
                </a:solidFill>
              </a:rPr>
              <a:t>02 </a:t>
            </a:r>
            <a:r>
              <a:rPr lang="ko-KR" altLang="en-US" b="1" dirty="0">
                <a:solidFill>
                  <a:srgbClr val="2A3E50"/>
                </a:solidFill>
              </a:rPr>
              <a:t>학생 </a:t>
            </a:r>
            <a:r>
              <a:rPr lang="en-US" altLang="ko-KR" b="1" dirty="0">
                <a:solidFill>
                  <a:srgbClr val="2A3E50"/>
                </a:solidFill>
              </a:rPr>
              <a:t>, </a:t>
            </a:r>
            <a:r>
              <a:rPr lang="ko-KR" altLang="en-US" b="1" dirty="0">
                <a:solidFill>
                  <a:srgbClr val="2A3E50"/>
                </a:solidFill>
              </a:rPr>
              <a:t>교수 </a:t>
            </a:r>
            <a:r>
              <a:rPr lang="en-US" altLang="ko-KR" b="1" dirty="0">
                <a:solidFill>
                  <a:srgbClr val="2A3E50"/>
                </a:solidFill>
              </a:rPr>
              <a:t>, </a:t>
            </a:r>
            <a:r>
              <a:rPr lang="ko-KR" altLang="en-US" b="1" dirty="0">
                <a:solidFill>
                  <a:srgbClr val="2A3E50"/>
                </a:solidFill>
              </a:rPr>
              <a:t>관리자 간 원활한 정보 공유</a:t>
            </a:r>
            <a:endParaRPr lang="en-US" altLang="ko-KR" b="1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A3E50"/>
                </a:solidFill>
              </a:rPr>
              <a:t>사용자별 맞춤 기능 제공</a:t>
            </a:r>
            <a:endParaRPr lang="en-US" altLang="ko-KR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b="1" dirty="0">
                <a:solidFill>
                  <a:srgbClr val="2A3E50"/>
                </a:solidFill>
              </a:rPr>
              <a:t>03 </a:t>
            </a:r>
            <a:r>
              <a:rPr lang="ko-KR" altLang="en-US" b="1" dirty="0">
                <a:solidFill>
                  <a:srgbClr val="2A3E50"/>
                </a:solidFill>
              </a:rPr>
              <a:t>편리한 사용자 경험 제공</a:t>
            </a:r>
            <a:endParaRPr lang="en-US" altLang="ko-KR" b="1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2A3E50"/>
                </a:solidFill>
              </a:rPr>
              <a:t>직관적인 </a:t>
            </a:r>
            <a:r>
              <a:rPr lang="en-US" altLang="ko-KR" dirty="0">
                <a:solidFill>
                  <a:srgbClr val="2A3E50"/>
                </a:solidFill>
              </a:rPr>
              <a:t>User Interface / </a:t>
            </a:r>
            <a:r>
              <a:rPr lang="ko-KR" altLang="en-US" dirty="0">
                <a:solidFill>
                  <a:srgbClr val="2A3E50"/>
                </a:solidFill>
              </a:rPr>
              <a:t>편리한 </a:t>
            </a:r>
            <a:r>
              <a:rPr lang="en-US" altLang="ko-KR" dirty="0">
                <a:solidFill>
                  <a:srgbClr val="2A3E50"/>
                </a:solidFill>
              </a:rPr>
              <a:t>User Experience </a:t>
            </a:r>
            <a:r>
              <a:rPr lang="ko-KR" altLang="en-US" dirty="0">
                <a:solidFill>
                  <a:srgbClr val="2A3E50"/>
                </a:solidFill>
              </a:rPr>
              <a:t>제공</a:t>
            </a:r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b="1" dirty="0">
                <a:solidFill>
                  <a:srgbClr val="2A3E50"/>
                </a:solidFill>
              </a:rPr>
              <a:t>04</a:t>
            </a:r>
            <a:r>
              <a:rPr lang="ko-KR" altLang="en-US" b="1" dirty="0">
                <a:solidFill>
                  <a:srgbClr val="2A3E50"/>
                </a:solidFill>
              </a:rPr>
              <a:t> 데이터 기반 의사결정 지원</a:t>
            </a:r>
            <a:endParaRPr lang="en-US" altLang="ko-KR" b="1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2A3E50"/>
                </a:solidFill>
              </a:rPr>
              <a:t> </a:t>
            </a:r>
            <a:r>
              <a:rPr lang="ko-KR" altLang="en-US" dirty="0">
                <a:solidFill>
                  <a:srgbClr val="2A3E50"/>
                </a:solidFill>
              </a:rPr>
              <a:t>성적 통계</a:t>
            </a:r>
            <a:r>
              <a:rPr lang="en-US" altLang="ko-KR" dirty="0">
                <a:solidFill>
                  <a:srgbClr val="2A3E50"/>
                </a:solidFill>
              </a:rPr>
              <a:t>, </a:t>
            </a:r>
            <a:r>
              <a:rPr lang="ko-KR" altLang="en-US" dirty="0">
                <a:solidFill>
                  <a:srgbClr val="2A3E50"/>
                </a:solidFill>
              </a:rPr>
              <a:t>수강 학생수 통계 등 데이터 분석 지원</a:t>
            </a:r>
            <a:endParaRPr lang="en-US" altLang="ko-KR" dirty="0">
              <a:solidFill>
                <a:srgbClr val="2A3E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A48B4C-D51A-40A9-8832-F9A8FF51F16D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01-4 </a:t>
            </a:r>
            <a:r>
              <a:rPr lang="ko-KR" altLang="en-US" b="1" dirty="0">
                <a:solidFill>
                  <a:schemeClr val="bg2"/>
                </a:solidFill>
              </a:rPr>
              <a:t>프로젝트 환경</a:t>
            </a:r>
          </a:p>
        </p:txBody>
      </p:sp>
    </p:spTree>
    <p:extLst>
      <p:ext uri="{BB962C8B-B14F-4D97-AF65-F5344CB8AC3E}">
        <p14:creationId xmlns:p14="http://schemas.microsoft.com/office/powerpoint/2010/main" val="3897920494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03-3 </a:t>
            </a:r>
            <a:r>
              <a:rPr lang="ko-KR" altLang="en-US" b="1">
                <a:solidFill>
                  <a:srgbClr val="4cd3c2"/>
                </a:solidFill>
              </a:rPr>
              <a:t>교수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03-3 </a:t>
            </a:r>
            <a:r>
              <a:rPr lang="ko-KR" altLang="en-US" sz="2400" b="1">
                <a:solidFill>
                  <a:srgbClr val="2a3e50"/>
                </a:solidFill>
              </a:rPr>
              <a:t>교수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03-4 </a:t>
            </a:r>
            <a:r>
              <a:rPr lang="ko-KR" altLang="en-US" b="1">
                <a:solidFill>
                  <a:schemeClr val="bg2"/>
                </a:solidFill>
              </a:rPr>
              <a:t>학생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학생</a:t>
            </a:r>
            <a:r>
              <a:rPr lang="en-US" altLang="ko-KR" b="1">
                <a:solidFill>
                  <a:srgbClr val="2a3e50"/>
                </a:solidFill>
              </a:rPr>
              <a:t>-&gt;</a:t>
            </a:r>
            <a:r>
              <a:rPr lang="ko-KR" altLang="en-US" b="1">
                <a:solidFill>
                  <a:srgbClr val="2a3e50"/>
                </a:solidFill>
              </a:rPr>
              <a:t>교수 질문 게시판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9452" y="1933571"/>
            <a:ext cx="8449074" cy="3627850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383139" y="5845422"/>
            <a:ext cx="6096000" cy="26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학생이 교수에게 강의 관련 질문글 모아보기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03 </a:t>
            </a:r>
            <a:r>
              <a:rPr lang="ko-KR" altLang="en-US" b="1" dirty="0">
                <a:solidFill>
                  <a:srgbClr val="4CD3C2"/>
                </a:solidFill>
              </a:rPr>
              <a:t>프로젝트 </a:t>
            </a:r>
            <a:r>
              <a:rPr lang="en-US" altLang="ko-KR" b="1" dirty="0">
                <a:solidFill>
                  <a:srgbClr val="4CD3C2"/>
                </a:solidFill>
              </a:rPr>
              <a:t>VIEW</a:t>
            </a:r>
            <a:endParaRPr lang="ko-KR" altLang="en-US" b="1" dirty="0">
              <a:solidFill>
                <a:srgbClr val="4CD3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03-1 </a:t>
            </a:r>
            <a:r>
              <a:rPr lang="ko-KR" altLang="en-US" b="1" dirty="0">
                <a:solidFill>
                  <a:schemeClr val="bg2"/>
                </a:solidFill>
              </a:rPr>
              <a:t>학교 메인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03-2 </a:t>
            </a:r>
            <a:r>
              <a:rPr lang="ko-KR" altLang="en-US" b="1" dirty="0">
                <a:solidFill>
                  <a:schemeClr val="bg2"/>
                </a:solidFill>
              </a:rPr>
              <a:t>관리자 관련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03-3 </a:t>
            </a:r>
            <a:r>
              <a:rPr lang="ko-KR" altLang="en-US" b="1" dirty="0">
                <a:solidFill>
                  <a:schemeClr val="bg2"/>
                </a:solidFill>
              </a:rPr>
              <a:t>교수 관련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03-4 </a:t>
            </a:r>
            <a:r>
              <a:rPr lang="ko-KR" altLang="en-US" sz="2400" b="1" dirty="0">
                <a:solidFill>
                  <a:srgbClr val="2A3E50"/>
                </a:solidFill>
              </a:rPr>
              <a:t>학생 관련 페이지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ED0C3-1603-44E0-A83B-A37BD44EA8D6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03-4 </a:t>
            </a:r>
            <a:r>
              <a:rPr lang="ko-KR" altLang="en-US" b="1" dirty="0">
                <a:solidFill>
                  <a:srgbClr val="4CD3C2"/>
                </a:solidFill>
              </a:rPr>
              <a:t>학생 관련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2777EA-5FC5-40F9-BA38-7F1793E0141B}"/>
              </a:ext>
            </a:extLst>
          </p:cNvPr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2A3E50"/>
                </a:solidFill>
              </a:rPr>
              <a:t>학생 메인 화면</a:t>
            </a:r>
            <a:endParaRPr lang="en-US" altLang="ko-KR" b="1" dirty="0">
              <a:solidFill>
                <a:srgbClr val="2A3E50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851F84-47E7-4D65-BD59-CE9749211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62" y="1773039"/>
            <a:ext cx="8089278" cy="38767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DF0457-97EE-44A8-959D-F8D35DDA6330}"/>
              </a:ext>
            </a:extLst>
          </p:cNvPr>
          <p:cNvSpPr txBox="1"/>
          <p:nvPr/>
        </p:nvSpPr>
        <p:spPr>
          <a:xfrm>
            <a:off x="3419348" y="5843428"/>
            <a:ext cx="7947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2A3E50"/>
                </a:solidFill>
              </a:rPr>
              <a:t>학생 기능별 메뉴 제공</a:t>
            </a:r>
          </a:p>
        </p:txBody>
      </p:sp>
    </p:spTree>
    <p:extLst>
      <p:ext uri="{BB962C8B-B14F-4D97-AF65-F5344CB8AC3E}">
        <p14:creationId xmlns:p14="http://schemas.microsoft.com/office/powerpoint/2010/main" val="3105174839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03-4 </a:t>
            </a:r>
            <a:r>
              <a:rPr lang="ko-KR" altLang="en-US" sz="2400" b="1">
                <a:solidFill>
                  <a:srgbClr val="2a3e50"/>
                </a:solidFill>
              </a:rPr>
              <a:t>학생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03-4 </a:t>
            </a:r>
            <a:r>
              <a:rPr lang="ko-KR" altLang="en-US" b="1">
                <a:solidFill>
                  <a:srgbClr val="4cd3c2"/>
                </a:solidFill>
              </a:rPr>
              <a:t>학생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수강 관련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3977" y="1530873"/>
            <a:ext cx="8001456" cy="252677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5556" y="3928806"/>
            <a:ext cx="8060366" cy="2570559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3480153" y="6436325"/>
            <a:ext cx="6096000" cy="26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수강 신청 시 현재 등록인원 </a:t>
            </a:r>
            <a:r>
              <a:rPr lang="en-US" altLang="ko-KR" sz="1200">
                <a:solidFill>
                  <a:srgbClr val="2a3e50"/>
                </a:solidFill>
              </a:rPr>
              <a:t>+1</a:t>
            </a:r>
            <a:r>
              <a:rPr lang="ko-KR" altLang="en-US" sz="1200">
                <a:solidFill>
                  <a:srgbClr val="2a3e50"/>
                </a:solidFill>
              </a:rPr>
              <a:t> 최대정원 초과시 신청 불가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 본인 신청내역 조회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03-4 </a:t>
            </a:r>
            <a:r>
              <a:rPr lang="ko-KR" altLang="en-US" sz="2400" b="1">
                <a:solidFill>
                  <a:srgbClr val="2a3e50"/>
                </a:solidFill>
              </a:rPr>
              <a:t>학생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03-4 </a:t>
            </a:r>
            <a:r>
              <a:rPr lang="ko-KR" altLang="en-US" b="1">
                <a:solidFill>
                  <a:srgbClr val="4cd3c2"/>
                </a:solidFill>
              </a:rPr>
              <a:t>학생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개인 시간표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05825" y="1871660"/>
            <a:ext cx="8153201" cy="3853312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418416" y="6004172"/>
            <a:ext cx="6096000" cy="27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본인 개인 시간표 조회 가능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03-4 </a:t>
            </a:r>
            <a:r>
              <a:rPr lang="ko-KR" altLang="en-US" sz="2400" b="1">
                <a:solidFill>
                  <a:srgbClr val="2a3e50"/>
                </a:solidFill>
              </a:rPr>
              <a:t>학생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03-4 </a:t>
            </a:r>
            <a:r>
              <a:rPr lang="ko-KR" altLang="en-US" b="1">
                <a:solidFill>
                  <a:srgbClr val="4cd3c2"/>
                </a:solidFill>
              </a:rPr>
              <a:t>학생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개인정보 수정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63912" y="1614034"/>
            <a:ext cx="4241985" cy="4712547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3383139" y="6418686"/>
            <a:ext cx="6096000" cy="265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비밀번호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이메일 및 학적 상태 수정 기능 </a:t>
            </a:r>
            <a:r>
              <a:rPr lang="en-US" altLang="ko-KR" sz="1200">
                <a:solidFill>
                  <a:srgbClr val="2a3e50"/>
                </a:solidFill>
              </a:rPr>
              <a:t>//</a:t>
            </a:r>
            <a:r>
              <a:rPr lang="ko-KR" altLang="en-US" sz="1200">
                <a:solidFill>
                  <a:srgbClr val="2a3e50"/>
                </a:solidFill>
              </a:rPr>
              <a:t> 이름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학번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학과</a:t>
            </a:r>
            <a:r>
              <a:rPr lang="en-US" altLang="ko-KR" sz="1200">
                <a:solidFill>
                  <a:srgbClr val="2a3e50"/>
                </a:solidFill>
              </a:rPr>
              <a:t>,</a:t>
            </a:r>
            <a:r>
              <a:rPr lang="ko-KR" altLang="en-US" sz="1200">
                <a:solidFill>
                  <a:srgbClr val="2a3e50"/>
                </a:solidFill>
              </a:rPr>
              <a:t>학년은 수정 불가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03-4 </a:t>
            </a:r>
            <a:r>
              <a:rPr lang="ko-KR" altLang="en-US" sz="2400" b="1">
                <a:solidFill>
                  <a:srgbClr val="2a3e50"/>
                </a:solidFill>
              </a:rPr>
              <a:t>학생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03-4 </a:t>
            </a:r>
            <a:r>
              <a:rPr lang="ko-KR" altLang="en-US" b="1">
                <a:solidFill>
                  <a:srgbClr val="4cd3c2"/>
                </a:solidFill>
              </a:rPr>
              <a:t>학생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성적 조회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4894" y="2511183"/>
            <a:ext cx="8636063" cy="1835633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391958" y="5580839"/>
            <a:ext cx="6096000" cy="265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수강한 과목 성적 조회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03-4 </a:t>
            </a:r>
            <a:r>
              <a:rPr lang="ko-KR" altLang="en-US" sz="2400" b="1">
                <a:solidFill>
                  <a:srgbClr val="2a3e50"/>
                </a:solidFill>
              </a:rPr>
              <a:t>학생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03-4 </a:t>
            </a:r>
            <a:r>
              <a:rPr lang="ko-KR" altLang="en-US" b="1">
                <a:solidFill>
                  <a:srgbClr val="4cd3c2"/>
                </a:solidFill>
              </a:rPr>
              <a:t>학생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학생 </a:t>
            </a:r>
            <a:r>
              <a:rPr lang="en-US" altLang="ko-KR" b="1">
                <a:solidFill>
                  <a:srgbClr val="2a3e50"/>
                </a:solidFill>
              </a:rPr>
              <a:t>Q&amp;A</a:t>
            </a:r>
            <a:r>
              <a:rPr lang="ko-KR" altLang="en-US" b="1">
                <a:solidFill>
                  <a:srgbClr val="2a3e50"/>
                </a:solidFill>
              </a:rPr>
              <a:t> 목록 페이지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15495" y="1892812"/>
            <a:ext cx="8356158" cy="3483931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400778" y="5739588"/>
            <a:ext cx="6096000" cy="268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학생 질문글 모아보기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03-4 </a:t>
            </a:r>
            <a:r>
              <a:rPr lang="ko-KR" altLang="en-US" sz="2400" b="1">
                <a:solidFill>
                  <a:srgbClr val="2a3e50"/>
                </a:solidFill>
              </a:rPr>
              <a:t>학생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03-4 </a:t>
            </a:r>
            <a:r>
              <a:rPr lang="ko-KR" altLang="en-US" b="1">
                <a:solidFill>
                  <a:srgbClr val="4cd3c2"/>
                </a:solidFill>
              </a:rPr>
              <a:t>학생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질문글 자세히 보기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94258" y="1686718"/>
            <a:ext cx="6170029" cy="4298155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3383139" y="6418686"/>
            <a:ext cx="6096000" cy="265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1200">
                <a:solidFill>
                  <a:srgbClr val="2a3e50"/>
                </a:solidFill>
              </a:rPr>
              <a:t>질문게시판에서 제목 클릭시 팝업창으로 질문글 자세히 보기</a:t>
            </a:r>
            <a:endParaRPr lang="ko-KR" altLang="en-US" sz="12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03-4 </a:t>
            </a:r>
            <a:r>
              <a:rPr lang="ko-KR" altLang="en-US" sz="2400" b="1">
                <a:solidFill>
                  <a:srgbClr val="2a3e50"/>
                </a:solidFill>
              </a:rPr>
              <a:t>학생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03-4 </a:t>
            </a:r>
            <a:r>
              <a:rPr lang="ko-KR" altLang="en-US" b="1">
                <a:solidFill>
                  <a:srgbClr val="4cd3c2"/>
                </a:solidFill>
              </a:rPr>
              <a:t>학생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17450" y="1665826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질문 등록하기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6808" y="2188202"/>
            <a:ext cx="7673550" cy="2481595"/>
          </a:xfrm>
          <a:prstGeom prst="rect">
            <a:avLst/>
          </a:prstGeom>
        </p:spPr>
      </p:pic>
      <p:sp>
        <p:nvSpPr>
          <p:cNvPr id="19" name="TextBox 1"/>
          <p:cNvSpPr txBox="1"/>
          <p:nvPr/>
        </p:nvSpPr>
        <p:spPr>
          <a:xfrm>
            <a:off x="3473269" y="5695916"/>
            <a:ext cx="8339508" cy="265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>
                <a:solidFill>
                  <a:srgbClr val="2a3e50"/>
                </a:solidFill>
              </a:rPr>
              <a:t>강의 관련 질문글 등록</a:t>
            </a:r>
            <a:endParaRPr lang="ko-KR" altLang="en-US" sz="1200" b="1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03 </a:t>
            </a:r>
            <a:r>
              <a:rPr lang="ko-KR" altLang="en-US" b="1">
                <a:solidFill>
                  <a:srgbClr val="4cd3c2"/>
                </a:solidFill>
              </a:rPr>
              <a:t>프로젝트 </a:t>
            </a:r>
            <a:r>
              <a:rPr lang="en-US" altLang="ko-KR" b="1">
                <a:solidFill>
                  <a:srgbClr val="4cd3c2"/>
                </a:solidFill>
              </a:rPr>
              <a:t>VIEW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03-1 </a:t>
            </a:r>
            <a:r>
              <a:rPr lang="ko-KR" altLang="en-US" b="1">
                <a:solidFill>
                  <a:schemeClr val="bg2"/>
                </a:solidFill>
              </a:rPr>
              <a:t>학교 메인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03-2 </a:t>
            </a:r>
            <a:r>
              <a:rPr lang="ko-KR" altLang="en-US" b="1">
                <a:solidFill>
                  <a:schemeClr val="bg2"/>
                </a:solidFill>
              </a:rPr>
              <a:t>관리자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03-3 </a:t>
            </a:r>
            <a:r>
              <a:rPr lang="ko-KR" altLang="en-US" b="1">
                <a:solidFill>
                  <a:schemeClr val="bg2"/>
                </a:solidFill>
              </a:rPr>
              <a:t>교수 관련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03-4 </a:t>
            </a:r>
            <a:r>
              <a:rPr lang="ko-KR" altLang="en-US" sz="2400" b="1">
                <a:solidFill>
                  <a:srgbClr val="2a3e50"/>
                </a:solidFill>
              </a:rPr>
              <a:t>학생 관련 페이지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03-4 </a:t>
            </a:r>
            <a:r>
              <a:rPr lang="ko-KR" altLang="en-US" b="1">
                <a:solidFill>
                  <a:srgbClr val="4cd3c2"/>
                </a:solidFill>
              </a:rPr>
              <a:t>학생 관련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77762" y="1169732"/>
            <a:ext cx="7356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학교 관련 문의하기</a:t>
            </a:r>
            <a:endParaRPr lang="ko-KR" altLang="en-US" b="1">
              <a:solidFill>
                <a:srgbClr val="2a3e50"/>
              </a:solidFill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5447" y="1672108"/>
            <a:ext cx="7477495" cy="48987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01 </a:t>
            </a:r>
            <a:r>
              <a:rPr lang="ko-KR" altLang="en-US" b="1" dirty="0">
                <a:solidFill>
                  <a:srgbClr val="4CD3C2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01-1 </a:t>
            </a:r>
            <a:r>
              <a:rPr lang="ko-KR" altLang="en-US" b="1" dirty="0">
                <a:solidFill>
                  <a:schemeClr val="bg2"/>
                </a:solidFill>
              </a:rPr>
              <a:t>프로젝트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01-2 </a:t>
            </a:r>
            <a:r>
              <a:rPr lang="ko-KR" altLang="en-US" b="1" dirty="0">
                <a:solidFill>
                  <a:srgbClr val="4CD3C2"/>
                </a:solidFill>
              </a:rPr>
              <a:t>프로젝트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01-3 </a:t>
            </a:r>
            <a:r>
              <a:rPr lang="ko-KR" altLang="en-US" b="1" dirty="0">
                <a:solidFill>
                  <a:schemeClr val="bg2"/>
                </a:solidFill>
              </a:rPr>
              <a:t>프로젝트 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01-2 </a:t>
            </a:r>
            <a:r>
              <a:rPr lang="ko-KR" altLang="en-US" sz="2400" b="1" dirty="0">
                <a:solidFill>
                  <a:srgbClr val="2A3E50"/>
                </a:solidFill>
              </a:rPr>
              <a:t>프로젝트 계획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20869E-1FEF-4D20-A1DF-E8AB2ECB3A4B}"/>
              </a:ext>
            </a:extLst>
          </p:cNvPr>
          <p:cNvSpPr txBox="1"/>
          <p:nvPr/>
        </p:nvSpPr>
        <p:spPr>
          <a:xfrm>
            <a:off x="3028562" y="1328382"/>
            <a:ext cx="613487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A3E50"/>
                </a:solidFill>
              </a:rPr>
              <a:t>1</a:t>
            </a:r>
            <a:r>
              <a:rPr lang="ko-KR" altLang="en-US" b="1" dirty="0">
                <a:solidFill>
                  <a:srgbClr val="2A3E50"/>
                </a:solidFill>
              </a:rPr>
              <a:t>주차</a:t>
            </a:r>
            <a:r>
              <a:rPr lang="en-US" altLang="ko-KR" b="1" dirty="0">
                <a:solidFill>
                  <a:srgbClr val="2A3E50"/>
                </a:solidFill>
              </a:rPr>
              <a:t> (2025.4.23 ~</a:t>
            </a:r>
            <a:r>
              <a:rPr lang="ko-KR" altLang="en-US" b="1" dirty="0">
                <a:solidFill>
                  <a:srgbClr val="2A3E50"/>
                </a:solidFill>
              </a:rPr>
              <a:t> </a:t>
            </a:r>
            <a:r>
              <a:rPr lang="en-US" altLang="ko-KR" b="1" dirty="0">
                <a:solidFill>
                  <a:srgbClr val="2A3E50"/>
                </a:solidFill>
              </a:rPr>
              <a:t>4.30)</a:t>
            </a:r>
            <a:endParaRPr lang="ko-KR" altLang="en-US" b="1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dirty="0">
                <a:solidFill>
                  <a:srgbClr val="2A3E50"/>
                </a:solidFill>
              </a:rPr>
              <a:t>- </a:t>
            </a:r>
            <a:r>
              <a:rPr lang="ko-KR" altLang="en-US" dirty="0">
                <a:solidFill>
                  <a:srgbClr val="2A3E50"/>
                </a:solidFill>
              </a:rPr>
              <a:t>프로젝트 주제 선정 및 테이블 설계</a:t>
            </a:r>
            <a:r>
              <a:rPr lang="en-US" altLang="ko-KR" dirty="0">
                <a:solidFill>
                  <a:srgbClr val="2A3E50"/>
                </a:solidFill>
              </a:rPr>
              <a:t>, </a:t>
            </a:r>
            <a:r>
              <a:rPr lang="ko-KR" altLang="en-US" dirty="0">
                <a:solidFill>
                  <a:srgbClr val="2A3E50"/>
                </a:solidFill>
              </a:rPr>
              <a:t>역할 분담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b="1" dirty="0">
                <a:solidFill>
                  <a:srgbClr val="2A3E50"/>
                </a:solidFill>
              </a:rPr>
              <a:t>2</a:t>
            </a:r>
            <a:r>
              <a:rPr lang="ko-KR" altLang="en-US" b="1" dirty="0">
                <a:solidFill>
                  <a:srgbClr val="2A3E50"/>
                </a:solidFill>
              </a:rPr>
              <a:t>주차 </a:t>
            </a:r>
            <a:r>
              <a:rPr lang="en-US" altLang="ko-KR" b="1" dirty="0">
                <a:solidFill>
                  <a:srgbClr val="2A3E50"/>
                </a:solidFill>
              </a:rPr>
              <a:t>(2025.5.1 ~</a:t>
            </a:r>
            <a:r>
              <a:rPr lang="ko-KR" altLang="en-US" b="1" dirty="0">
                <a:solidFill>
                  <a:srgbClr val="2A3E50"/>
                </a:solidFill>
              </a:rPr>
              <a:t> </a:t>
            </a:r>
            <a:r>
              <a:rPr lang="en-US" altLang="ko-KR" b="1" dirty="0">
                <a:solidFill>
                  <a:srgbClr val="2A3E50"/>
                </a:solidFill>
              </a:rPr>
              <a:t>5.7)</a:t>
            </a:r>
            <a:endParaRPr lang="ko-KR" altLang="en-US" b="1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dirty="0">
                <a:solidFill>
                  <a:srgbClr val="2A3E50"/>
                </a:solidFill>
              </a:rPr>
              <a:t>- </a:t>
            </a:r>
            <a:r>
              <a:rPr lang="ko-KR" altLang="en-US" dirty="0">
                <a:solidFill>
                  <a:srgbClr val="2A3E50"/>
                </a:solidFill>
              </a:rPr>
              <a:t>각 기능별 뷰 관련 설계</a:t>
            </a:r>
            <a:r>
              <a:rPr lang="en-US" altLang="ko-KR" dirty="0">
                <a:solidFill>
                  <a:srgbClr val="2A3E50"/>
                </a:solidFill>
              </a:rPr>
              <a:t> </a:t>
            </a:r>
            <a:r>
              <a:rPr lang="ko-KR" altLang="en-US" dirty="0">
                <a:solidFill>
                  <a:srgbClr val="2A3E50"/>
                </a:solidFill>
              </a:rPr>
              <a:t>및 역할 분담 조정</a:t>
            </a:r>
          </a:p>
          <a:p>
            <a:endParaRPr lang="en-US" altLang="ko-KR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b="1" dirty="0">
                <a:solidFill>
                  <a:srgbClr val="2A3E50"/>
                </a:solidFill>
              </a:rPr>
              <a:t>3</a:t>
            </a:r>
            <a:r>
              <a:rPr lang="ko-KR" altLang="en-US" b="1" dirty="0">
                <a:solidFill>
                  <a:srgbClr val="2A3E50"/>
                </a:solidFill>
              </a:rPr>
              <a:t>주차 </a:t>
            </a:r>
            <a:r>
              <a:rPr lang="en-US" altLang="ko-KR" b="1" dirty="0">
                <a:solidFill>
                  <a:srgbClr val="2A3E50"/>
                </a:solidFill>
              </a:rPr>
              <a:t>(2025.5.8 ~</a:t>
            </a:r>
            <a:r>
              <a:rPr lang="ko-KR" altLang="en-US" b="1" dirty="0">
                <a:solidFill>
                  <a:srgbClr val="2A3E50"/>
                </a:solidFill>
              </a:rPr>
              <a:t> </a:t>
            </a:r>
            <a:r>
              <a:rPr lang="en-US" altLang="ko-KR" b="1" dirty="0">
                <a:solidFill>
                  <a:srgbClr val="2A3E50"/>
                </a:solidFill>
              </a:rPr>
              <a:t>5.14)</a:t>
            </a:r>
            <a:endParaRPr lang="ko-KR" altLang="en-US" b="1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dirty="0">
                <a:solidFill>
                  <a:srgbClr val="2A3E50"/>
                </a:solidFill>
              </a:rPr>
              <a:t>- </a:t>
            </a:r>
            <a:r>
              <a:rPr lang="ko-KR" altLang="en-US" dirty="0">
                <a:solidFill>
                  <a:srgbClr val="2A3E50"/>
                </a:solidFill>
              </a:rPr>
              <a:t>각 </a:t>
            </a:r>
            <a:r>
              <a:rPr lang="ko-KR" altLang="en-US" dirty="0" err="1">
                <a:solidFill>
                  <a:srgbClr val="2A3E50"/>
                </a:solidFill>
              </a:rPr>
              <a:t>파트별</a:t>
            </a:r>
            <a:r>
              <a:rPr lang="ko-KR" altLang="en-US" dirty="0">
                <a:solidFill>
                  <a:srgbClr val="2A3E50"/>
                </a:solidFill>
              </a:rPr>
              <a:t> 프론트 엔드 구현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b="1" dirty="0">
                <a:solidFill>
                  <a:srgbClr val="2A3E50"/>
                </a:solidFill>
              </a:rPr>
              <a:t>4</a:t>
            </a:r>
            <a:r>
              <a:rPr lang="ko-KR" altLang="en-US" b="1" dirty="0">
                <a:solidFill>
                  <a:srgbClr val="2A3E50"/>
                </a:solidFill>
              </a:rPr>
              <a:t>주차 </a:t>
            </a:r>
            <a:r>
              <a:rPr lang="en-US" altLang="ko-KR" b="1" dirty="0">
                <a:solidFill>
                  <a:srgbClr val="2A3E50"/>
                </a:solidFill>
              </a:rPr>
              <a:t>(2025.5.15 ~</a:t>
            </a:r>
            <a:r>
              <a:rPr lang="ko-KR" altLang="en-US" b="1" dirty="0">
                <a:solidFill>
                  <a:srgbClr val="2A3E50"/>
                </a:solidFill>
              </a:rPr>
              <a:t> </a:t>
            </a:r>
            <a:r>
              <a:rPr lang="en-US" altLang="ko-KR" b="1" dirty="0">
                <a:solidFill>
                  <a:srgbClr val="2A3E50"/>
                </a:solidFill>
              </a:rPr>
              <a:t>5.23)</a:t>
            </a:r>
            <a:endParaRPr lang="ko-KR" altLang="en-US" b="1" dirty="0">
              <a:solidFill>
                <a:srgbClr val="2A3E50"/>
              </a:solidFill>
            </a:endParaRPr>
          </a:p>
          <a:p>
            <a:endParaRPr lang="en-US" altLang="ko-KR" dirty="0">
              <a:solidFill>
                <a:srgbClr val="2A3E50"/>
              </a:solidFill>
            </a:endParaRPr>
          </a:p>
          <a:p>
            <a:r>
              <a:rPr lang="en-US" altLang="ko-KR" dirty="0">
                <a:solidFill>
                  <a:srgbClr val="2A3E50"/>
                </a:solidFill>
              </a:rPr>
              <a:t>- </a:t>
            </a:r>
            <a:r>
              <a:rPr lang="ko-KR" altLang="en-US" dirty="0">
                <a:solidFill>
                  <a:srgbClr val="2A3E50"/>
                </a:solidFill>
              </a:rPr>
              <a:t>각 </a:t>
            </a:r>
            <a:r>
              <a:rPr lang="ko-KR" altLang="en-US" dirty="0" err="1">
                <a:solidFill>
                  <a:srgbClr val="2A3E50"/>
                </a:solidFill>
              </a:rPr>
              <a:t>파트별</a:t>
            </a:r>
            <a:r>
              <a:rPr lang="ko-KR" altLang="en-US" dirty="0">
                <a:solidFill>
                  <a:srgbClr val="2A3E50"/>
                </a:solidFill>
              </a:rPr>
              <a:t> 백 엔드 구현 및 프로젝트 마무리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9AE136-7AA2-4076-9FFB-6F5B870FE463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01-4 </a:t>
            </a:r>
            <a:r>
              <a:rPr lang="ko-KR" altLang="en-US" b="1" dirty="0">
                <a:solidFill>
                  <a:schemeClr val="bg2"/>
                </a:solidFill>
              </a:rPr>
              <a:t>프로젝트 환경</a:t>
            </a:r>
          </a:p>
        </p:txBody>
      </p:sp>
    </p:spTree>
    <p:extLst>
      <p:ext uri="{BB962C8B-B14F-4D97-AF65-F5344CB8AC3E}">
        <p14:creationId xmlns:p14="http://schemas.microsoft.com/office/powerpoint/2010/main" val="1954076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B83EB8-EB78-463A-851E-0670FCF4571F}"/>
              </a:ext>
            </a:extLst>
          </p:cNvPr>
          <p:cNvSpPr txBox="1"/>
          <p:nvPr/>
        </p:nvSpPr>
        <p:spPr>
          <a:xfrm>
            <a:off x="5928050" y="625151"/>
            <a:ext cx="509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프로젝트 마무리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AF1F39-7A5B-4C88-8858-6851474E6C1A}"/>
              </a:ext>
            </a:extLst>
          </p:cNvPr>
          <p:cNvCxnSpPr/>
          <p:nvPr/>
        </p:nvCxnSpPr>
        <p:spPr>
          <a:xfrm>
            <a:off x="4861249" y="541176"/>
            <a:ext cx="0" cy="544907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C117BD-6830-46B3-A593-EBD16C52C4FC}"/>
              </a:ext>
            </a:extLst>
          </p:cNvPr>
          <p:cNvSpPr txBox="1"/>
          <p:nvPr/>
        </p:nvSpPr>
        <p:spPr>
          <a:xfrm>
            <a:off x="6837784" y="2101819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04-1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회고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BE2A89-A4EC-487D-BA6E-3908BBC37A9F}"/>
              </a:ext>
            </a:extLst>
          </p:cNvPr>
          <p:cNvSpPr txBox="1"/>
          <p:nvPr/>
        </p:nvSpPr>
        <p:spPr>
          <a:xfrm>
            <a:off x="6809793" y="3415004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04-2 </a:t>
            </a:r>
            <a:r>
              <a:rPr lang="ko-KR" altLang="en-US" sz="2400" b="1" dirty="0">
                <a:solidFill>
                  <a:schemeClr val="bg1"/>
                </a:solidFill>
              </a:rPr>
              <a:t>팀원 별 개인 소감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E1DA5-7C75-4CA4-BB0F-29BE4246C8E1}"/>
              </a:ext>
            </a:extLst>
          </p:cNvPr>
          <p:cNvSpPr txBox="1"/>
          <p:nvPr/>
        </p:nvSpPr>
        <p:spPr>
          <a:xfrm>
            <a:off x="6809793" y="4669971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04-3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마무리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0401A2-D7D5-43FC-9779-DDEF1FCBF3E9}"/>
              </a:ext>
            </a:extLst>
          </p:cNvPr>
          <p:cNvSpPr/>
          <p:nvPr/>
        </p:nvSpPr>
        <p:spPr>
          <a:xfrm>
            <a:off x="1652305" y="541176"/>
            <a:ext cx="1540325" cy="1569660"/>
          </a:xfrm>
          <a:prstGeom prst="ellipse">
            <a:avLst/>
          </a:prstGeom>
          <a:solidFill>
            <a:srgbClr val="2A3E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387D03-9552-41B5-85EA-5D5BB91A63C6}"/>
              </a:ext>
            </a:extLst>
          </p:cNvPr>
          <p:cNvSpPr txBox="1"/>
          <p:nvPr/>
        </p:nvSpPr>
        <p:spPr>
          <a:xfrm>
            <a:off x="1344781" y="864341"/>
            <a:ext cx="2155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04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3080" name="Picture 8" descr="생성된 이미지">
            <a:extLst>
              <a:ext uri="{FF2B5EF4-FFF2-40B4-BE49-F238E27FC236}">
                <a16:creationId xmlns:a16="http://schemas.microsoft.com/office/drawing/2014/main" id="{4F66343C-D7DC-47BE-A4F3-A490BECBD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63" y="2110836"/>
            <a:ext cx="4002833" cy="400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46053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4" y="246489"/>
            <a:ext cx="222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04 </a:t>
            </a:r>
            <a:r>
              <a:rPr lang="ko-KR" altLang="en-US" b="1">
                <a:solidFill>
                  <a:srgbClr val="4cd3c2"/>
                </a:solidFill>
              </a:rPr>
              <a:t>프로젝트 마무리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04-1 </a:t>
            </a:r>
            <a:r>
              <a:rPr lang="ko-KR" altLang="en-US" b="1">
                <a:solidFill>
                  <a:srgbClr val="4cd3c2"/>
                </a:solidFill>
              </a:rPr>
              <a:t>프로젝트 회고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9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04-2 </a:t>
            </a:r>
            <a:r>
              <a:rPr lang="ko-KR" altLang="en-US" b="1">
                <a:solidFill>
                  <a:schemeClr val="bg2"/>
                </a:solidFill>
              </a:rPr>
              <a:t>팀원 개인 소감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8" y="2539872"/>
            <a:ext cx="244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04-3 </a:t>
            </a:r>
            <a:r>
              <a:rPr lang="ko-KR" altLang="en-US" b="1">
                <a:solidFill>
                  <a:schemeClr val="bg2"/>
                </a:solidFill>
              </a:rPr>
              <a:t>프로젝트 마무리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04-1 </a:t>
            </a:r>
            <a:r>
              <a:rPr lang="ko-KR" altLang="en-US" sz="2400" b="1">
                <a:solidFill>
                  <a:srgbClr val="2a3e50"/>
                </a:solidFill>
              </a:rPr>
              <a:t>프로젝트 회고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2924" y="1092168"/>
            <a:ext cx="8665827" cy="725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프로젝트 진행 개요</a:t>
            </a:r>
            <a:endParaRPr lang="ko-KR" altLang="en-US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2a3e50"/>
              </a:solidFill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2a3e50"/>
                </a:solidFill>
              </a:rPr>
              <a:t>총 </a:t>
            </a:r>
            <a:r>
              <a:rPr lang="en-US" altLang="ko-KR" sz="1200" b="1">
                <a:solidFill>
                  <a:srgbClr val="2a3e50"/>
                </a:solidFill>
              </a:rPr>
              <a:t>3</a:t>
            </a:r>
            <a:r>
              <a:rPr lang="ko-KR" altLang="en-US" sz="1200" b="1">
                <a:solidFill>
                  <a:srgbClr val="2a3e50"/>
                </a:solidFill>
              </a:rPr>
              <a:t>인 팀</a:t>
            </a:r>
            <a:r>
              <a:rPr lang="en-US" altLang="ko-KR" sz="1200" b="1">
                <a:solidFill>
                  <a:srgbClr val="2a3e50"/>
                </a:solidFill>
              </a:rPr>
              <a:t>, </a:t>
            </a:r>
            <a:r>
              <a:rPr lang="ko-KR" altLang="en-US" sz="1200" b="1">
                <a:solidFill>
                  <a:srgbClr val="2a3e50"/>
                </a:solidFill>
              </a:rPr>
              <a:t>약 </a:t>
            </a:r>
            <a:r>
              <a:rPr lang="en-US" altLang="ko-KR" sz="1200" b="1">
                <a:solidFill>
                  <a:srgbClr val="2a3e50"/>
                </a:solidFill>
              </a:rPr>
              <a:t>4</a:t>
            </a:r>
            <a:r>
              <a:rPr lang="ko-KR" altLang="en-US" sz="1200" b="1">
                <a:solidFill>
                  <a:srgbClr val="2a3e50"/>
                </a:solidFill>
              </a:rPr>
              <a:t>주간 진행 </a:t>
            </a:r>
            <a:r>
              <a:rPr lang="en-US" altLang="ko-KR" sz="1200" b="1">
                <a:solidFill>
                  <a:srgbClr val="2a3e50"/>
                </a:solidFill>
              </a:rPr>
              <a:t>JSP</a:t>
            </a:r>
            <a:r>
              <a:rPr lang="ko-KR" altLang="en-US" sz="1200" b="1">
                <a:solidFill>
                  <a:srgbClr val="2a3e50"/>
                </a:solidFill>
              </a:rPr>
              <a:t>기반 학사 관리 시스템 구축 목표</a:t>
            </a:r>
            <a:r>
              <a:rPr lang="en-US" altLang="ko-KR" sz="1200" b="1">
                <a:solidFill>
                  <a:srgbClr val="2a3e50"/>
                </a:solidFill>
              </a:rPr>
              <a:t>, </a:t>
            </a:r>
            <a:r>
              <a:rPr lang="ko-KR" altLang="en-US" sz="1200" b="1">
                <a:solidFill>
                  <a:srgbClr val="2a3e50"/>
                </a:solidFill>
              </a:rPr>
              <a:t>기능별 역할분담 후 통합작업 진행</a:t>
            </a:r>
            <a:endParaRPr lang="ko-KR" altLang="en-US" sz="1200" b="1">
              <a:solidFill>
                <a:srgbClr val="2a3e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2920" y="1894462"/>
            <a:ext cx="86658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협업 방식</a:t>
            </a:r>
            <a:endParaRPr lang="ko-KR" altLang="en-US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2a3e50"/>
              </a:solidFill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2a3e50"/>
                </a:solidFill>
              </a:rPr>
              <a:t>오프라인에서 함께 작업</a:t>
            </a:r>
            <a:r>
              <a:rPr lang="en-US" altLang="ko-KR" sz="1200" b="1">
                <a:solidFill>
                  <a:srgbClr val="2a3e50"/>
                </a:solidFill>
              </a:rPr>
              <a:t>, </a:t>
            </a:r>
            <a:r>
              <a:rPr lang="ko-KR" altLang="en-US" sz="1200" b="1">
                <a:solidFill>
                  <a:srgbClr val="2a3e50"/>
                </a:solidFill>
              </a:rPr>
              <a:t>오프라인 미참시 카카오톡을 통한 진행 상황 공유</a:t>
            </a:r>
            <a:r>
              <a:rPr lang="en-US" altLang="ko-KR" sz="1200" b="1">
                <a:solidFill>
                  <a:srgbClr val="2a3e50"/>
                </a:solidFill>
              </a:rPr>
              <a:t>, Git</a:t>
            </a:r>
            <a:r>
              <a:rPr lang="ko-KR" altLang="en-US" sz="1200" b="1">
                <a:solidFill>
                  <a:srgbClr val="2a3e50"/>
                </a:solidFill>
              </a:rPr>
              <a:t>으로 형상관리</a:t>
            </a:r>
            <a:endParaRPr lang="en-US" altLang="ko-KR" sz="1200" b="1">
              <a:solidFill>
                <a:srgbClr val="2a3e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52920" y="2700060"/>
            <a:ext cx="86658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잘했던 점</a:t>
            </a:r>
            <a:r>
              <a:rPr lang="en-US" altLang="ko-KR" b="1">
                <a:solidFill>
                  <a:srgbClr val="2a3e50"/>
                </a:solidFill>
              </a:rPr>
              <a:t>(KEEP)</a:t>
            </a:r>
            <a:endParaRPr lang="en-US" altLang="ko-KR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2a3e50"/>
              </a:solidFill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2a3e50"/>
                </a:solidFill>
              </a:rPr>
              <a:t>효율적인 파트 분담 </a:t>
            </a:r>
            <a:r>
              <a:rPr lang="en-US" altLang="ko-KR" sz="1200" b="1">
                <a:solidFill>
                  <a:srgbClr val="2a3e50"/>
                </a:solidFill>
              </a:rPr>
              <a:t>/ </a:t>
            </a:r>
            <a:r>
              <a:rPr lang="ko-KR" altLang="en-US" sz="1200" b="1">
                <a:solidFill>
                  <a:srgbClr val="2a3e50"/>
                </a:solidFill>
              </a:rPr>
              <a:t>오프라인 공동 작업으로 인한 빠른 소통 </a:t>
            </a:r>
            <a:r>
              <a:rPr lang="en-US" altLang="ko-KR" sz="1200" b="1">
                <a:solidFill>
                  <a:srgbClr val="2a3e50"/>
                </a:solidFill>
              </a:rPr>
              <a:t>/ </a:t>
            </a:r>
            <a:r>
              <a:rPr lang="ko-KR" altLang="en-US" sz="1200" b="1">
                <a:solidFill>
                  <a:srgbClr val="2a3e50"/>
                </a:solidFill>
              </a:rPr>
              <a:t>적은 횟수로 생산적인 회의</a:t>
            </a:r>
            <a:endParaRPr lang="en-US" altLang="ko-KR" sz="1200" b="1">
              <a:solidFill>
                <a:srgbClr val="2a3e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52919" y="3506548"/>
            <a:ext cx="86658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아쉬웠던 점</a:t>
            </a:r>
            <a:r>
              <a:rPr lang="en-US" altLang="ko-KR" b="1">
                <a:solidFill>
                  <a:srgbClr val="2a3e50"/>
                </a:solidFill>
              </a:rPr>
              <a:t>(Problem/Try)</a:t>
            </a:r>
            <a:endParaRPr lang="en-US" altLang="ko-KR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2a3e50"/>
              </a:solidFill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200" b="1">
                <a:solidFill>
                  <a:srgbClr val="2a3e50"/>
                </a:solidFill>
              </a:rPr>
              <a:t>Git</a:t>
            </a:r>
            <a:r>
              <a:rPr lang="ko-KR" altLang="en-US" sz="1200" b="1">
                <a:solidFill>
                  <a:srgbClr val="2a3e50"/>
                </a:solidFill>
              </a:rPr>
              <a:t> 사용 미숙으로 인한 충돌 문제</a:t>
            </a:r>
            <a:r>
              <a:rPr lang="en-US" altLang="ko-KR" sz="1200" b="1">
                <a:solidFill>
                  <a:srgbClr val="2a3e50"/>
                </a:solidFill>
              </a:rPr>
              <a:t>, </a:t>
            </a:r>
            <a:r>
              <a:rPr lang="ko-KR" altLang="en-US" sz="1200" b="1">
                <a:solidFill>
                  <a:srgbClr val="2a3e50"/>
                </a:solidFill>
              </a:rPr>
              <a:t>초반 설계 일정 투자 부족으로 인한 잦은 프로젝트 구조 수정 </a:t>
            </a:r>
            <a:r>
              <a:rPr lang="en-US" altLang="ko-KR" sz="1200" b="1">
                <a:solidFill>
                  <a:srgbClr val="2a3e50"/>
                </a:solidFill>
              </a:rPr>
              <a:t>-&gt; </a:t>
            </a:r>
            <a:r>
              <a:rPr lang="ko-KR" altLang="en-US" sz="1200" b="1">
                <a:solidFill>
                  <a:srgbClr val="2a3e50"/>
                </a:solidFill>
              </a:rPr>
              <a:t>초반 설계 집중 필요</a:t>
            </a:r>
            <a:endParaRPr lang="en-US" altLang="ko-KR" sz="1200" b="1">
              <a:solidFill>
                <a:srgbClr val="2a3e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2918" y="4308842"/>
            <a:ext cx="866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문제해결 </a:t>
            </a:r>
            <a:r>
              <a:rPr lang="en-US" altLang="ko-KR" b="1">
                <a:solidFill>
                  <a:srgbClr val="2a3e50"/>
                </a:solidFill>
              </a:rPr>
              <a:t>&amp; </a:t>
            </a:r>
            <a:r>
              <a:rPr lang="ko-KR" altLang="en-US" b="1">
                <a:solidFill>
                  <a:srgbClr val="2a3e50"/>
                </a:solidFill>
              </a:rPr>
              <a:t>해결 경험</a:t>
            </a:r>
            <a:endParaRPr lang="ko-KR" altLang="en-US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2a3e50"/>
              </a:solidFill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1200" b="1">
                <a:solidFill>
                  <a:srgbClr val="2a3e50"/>
                </a:solidFill>
              </a:rPr>
              <a:t>Git </a:t>
            </a:r>
            <a:r>
              <a:rPr lang="ko-KR" altLang="en-US" sz="1200" b="1">
                <a:solidFill>
                  <a:srgbClr val="2a3e50"/>
                </a:solidFill>
              </a:rPr>
              <a:t>충돌 </a:t>
            </a:r>
            <a:r>
              <a:rPr lang="en-US" altLang="ko-KR" sz="1200" b="1">
                <a:solidFill>
                  <a:srgbClr val="2a3e50"/>
                </a:solidFill>
              </a:rPr>
              <a:t>-&gt; </a:t>
            </a:r>
            <a:r>
              <a:rPr lang="ko-KR" altLang="en-US" sz="1200" b="1">
                <a:solidFill>
                  <a:srgbClr val="2a3e50"/>
                </a:solidFill>
              </a:rPr>
              <a:t>충돌 나기 전 파일 백업 후 각자 로컬에서 되돌린 후 기능 명확히 재분배</a:t>
            </a:r>
            <a:endParaRPr lang="ko-KR" altLang="en-US" sz="1200" b="1">
              <a:solidFill>
                <a:srgbClr val="2a3e50"/>
              </a:solidFill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1200" b="1">
                <a:solidFill>
                  <a:srgbClr val="2a3e50"/>
                </a:solidFill>
              </a:rPr>
              <a:t>초반 설계 일정 부족 </a:t>
            </a:r>
            <a:r>
              <a:rPr lang="en-US" altLang="ko-KR" sz="1200" b="1">
                <a:solidFill>
                  <a:srgbClr val="2a3e50"/>
                </a:solidFill>
              </a:rPr>
              <a:t>-&gt; </a:t>
            </a:r>
            <a:r>
              <a:rPr lang="ko-KR" altLang="en-US" sz="1200" b="1">
                <a:solidFill>
                  <a:srgbClr val="2a3e50"/>
                </a:solidFill>
              </a:rPr>
              <a:t>프로젝트 구조 관련 추가 회의 진행 </a:t>
            </a:r>
            <a:r>
              <a:rPr lang="en-US" altLang="ko-KR" sz="1200" b="1">
                <a:solidFill>
                  <a:srgbClr val="2a3e50"/>
                </a:solidFill>
              </a:rPr>
              <a:t>/ </a:t>
            </a:r>
            <a:r>
              <a:rPr lang="ko-KR" altLang="en-US" sz="1200" b="1">
                <a:solidFill>
                  <a:srgbClr val="2a3e50"/>
                </a:solidFill>
              </a:rPr>
              <a:t>개인별 파트 더 세분화 및 파트 재분배 진행  </a:t>
            </a:r>
            <a:endParaRPr lang="en-US" altLang="ko-KR" sz="1200" b="1">
              <a:solidFill>
                <a:srgbClr val="2a3e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52917" y="5455069"/>
            <a:ext cx="866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한 줄 회고</a:t>
            </a:r>
            <a:endParaRPr lang="ko-KR" altLang="en-US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b="1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2a3e50"/>
                </a:solidFill>
              </a:rPr>
              <a:t>“</a:t>
            </a:r>
            <a:r>
              <a:rPr lang="ko-KR" altLang="en-US" sz="1500" b="1">
                <a:solidFill>
                  <a:srgbClr val="2a3e50"/>
                </a:solidFill>
              </a:rPr>
              <a:t>작업 분담</a:t>
            </a:r>
            <a:r>
              <a:rPr lang="en-US" altLang="ko-KR" sz="1500" b="1">
                <a:solidFill>
                  <a:srgbClr val="2a3e50"/>
                </a:solidFill>
              </a:rPr>
              <a:t>,</a:t>
            </a:r>
            <a:r>
              <a:rPr lang="ko-KR" altLang="en-US" sz="1500" b="1">
                <a:solidFill>
                  <a:srgbClr val="2a3e50"/>
                </a:solidFill>
              </a:rPr>
              <a:t>일정 조율</a:t>
            </a:r>
            <a:r>
              <a:rPr lang="en-US" altLang="ko-KR" sz="1500" b="1">
                <a:solidFill>
                  <a:srgbClr val="2a3e50"/>
                </a:solidFill>
              </a:rPr>
              <a:t>,</a:t>
            </a:r>
            <a:r>
              <a:rPr lang="ko-KR" altLang="en-US" sz="1500" b="1">
                <a:solidFill>
                  <a:srgbClr val="2a3e50"/>
                </a:solidFill>
              </a:rPr>
              <a:t>형상관리를 통한 협업 역량의 향상</a:t>
            </a:r>
            <a:r>
              <a:rPr lang="en-US" altLang="ko-KR" sz="1500" b="1">
                <a:solidFill>
                  <a:srgbClr val="2a3e50"/>
                </a:solidFill>
              </a:rPr>
              <a:t>, </a:t>
            </a:r>
            <a:r>
              <a:rPr lang="ko-KR" altLang="en-US" sz="1500" b="1">
                <a:solidFill>
                  <a:srgbClr val="2a3e50"/>
                </a:solidFill>
              </a:rPr>
              <a:t>전반적 실무 감각 습득</a:t>
            </a:r>
            <a:r>
              <a:rPr lang="en-US" altLang="ko-KR" b="1">
                <a:solidFill>
                  <a:srgbClr val="2a3e50"/>
                </a:solidFill>
              </a:rPr>
              <a:t>”</a:t>
            </a:r>
            <a:endParaRPr lang="en-US" altLang="ko-KR" b="1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4" y="246489"/>
            <a:ext cx="222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04 </a:t>
            </a:r>
            <a:r>
              <a:rPr lang="ko-KR" altLang="en-US" b="1">
                <a:solidFill>
                  <a:srgbClr val="4cd3c2"/>
                </a:solidFill>
              </a:rPr>
              <a:t>프로젝트 마무리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04-1 </a:t>
            </a:r>
            <a:r>
              <a:rPr lang="ko-KR" altLang="en-US" b="1">
                <a:solidFill>
                  <a:schemeClr val="bg2"/>
                </a:solidFill>
              </a:rPr>
              <a:t>프로젝트 회고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9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04-2 </a:t>
            </a:r>
            <a:r>
              <a:rPr lang="ko-KR" altLang="en-US" b="1">
                <a:solidFill>
                  <a:srgbClr val="4cd3c2"/>
                </a:solidFill>
              </a:rPr>
              <a:t>팀원 개인 소감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8" y="2539872"/>
            <a:ext cx="244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04-3 </a:t>
            </a:r>
            <a:r>
              <a:rPr lang="ko-KR" altLang="en-US" b="1">
                <a:solidFill>
                  <a:schemeClr val="bg2"/>
                </a:solidFill>
              </a:rPr>
              <a:t>프로젝트 마무리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04-2 </a:t>
            </a:r>
            <a:r>
              <a:rPr lang="ko-KR" altLang="en-US" sz="2400" b="1">
                <a:solidFill>
                  <a:srgbClr val="2a3e50"/>
                </a:solidFill>
              </a:rPr>
              <a:t>팀원 개인 소감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3176" y="1458162"/>
            <a:ext cx="8649049" cy="4261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조장 김민준</a:t>
            </a:r>
            <a:endParaRPr lang="ko-KR" altLang="en-US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이번 팀 프로젝트는 저에게 있어 여러모로 의미 있는 도전이었습니다. 코딩을 배우면서 </a:t>
            </a:r>
            <a:r>
              <a:rPr lang="en-US" altLang="ko-KR" sz="1400" b="1">
                <a:solidFill>
                  <a:srgbClr val="2a3e50"/>
                </a:solidFill>
              </a:rPr>
              <a:t>처음으로 진행한 팀 프로젝트</a:t>
            </a:r>
            <a:r>
              <a:rPr lang="en-US" altLang="ko-KR" sz="1400">
                <a:solidFill>
                  <a:srgbClr val="2a3e50"/>
                </a:solidFill>
              </a:rPr>
              <a:t>였고, 동시에 </a:t>
            </a:r>
            <a:r>
              <a:rPr lang="en-US" altLang="ko-KR" sz="1400" b="1">
                <a:solidFill>
                  <a:srgbClr val="2a3e50"/>
                </a:solidFill>
              </a:rPr>
              <a:t>조장 역할</a:t>
            </a:r>
            <a:r>
              <a:rPr lang="en-US" altLang="ko-KR" sz="1400">
                <a:solidFill>
                  <a:srgbClr val="2a3e50"/>
                </a:solidFill>
              </a:rPr>
              <a:t>까지 맡게 되어 부담감도 있었지만, 그만큼 </a:t>
            </a:r>
            <a:r>
              <a:rPr lang="en-US" altLang="ko-KR" sz="1400" b="1">
                <a:solidFill>
                  <a:srgbClr val="2a3e50"/>
                </a:solidFill>
              </a:rPr>
              <a:t>책임감을 갖고 임했던 시간</a:t>
            </a:r>
            <a:r>
              <a:rPr lang="en-US" altLang="ko-KR" sz="1400">
                <a:solidFill>
                  <a:srgbClr val="2a3e50"/>
                </a:solidFill>
              </a:rPr>
              <a:t>이었습니다. 프로젝트 초반에는 </a:t>
            </a:r>
            <a:r>
              <a:rPr lang="en-US" altLang="ko-KR" sz="1400" b="1">
                <a:solidFill>
                  <a:srgbClr val="2a3e50"/>
                </a:solidFill>
              </a:rPr>
              <a:t>팀원 간의 호흡</a:t>
            </a:r>
            <a:r>
              <a:rPr lang="en-US" altLang="ko-KR" sz="1400">
                <a:solidFill>
                  <a:srgbClr val="2a3e50"/>
                </a:solidFill>
              </a:rPr>
              <a:t>을 맞추는 것이 쉽지만은 않았지만, 각자의 역할을 빠르게 이해하고 </a:t>
            </a:r>
            <a:r>
              <a:rPr lang="en-US" altLang="ko-KR" sz="1400" b="1">
                <a:solidFill>
                  <a:srgbClr val="2a3e50"/>
                </a:solidFill>
              </a:rPr>
              <a:t>성실히 수행해준 조원</a:t>
            </a:r>
            <a:r>
              <a:rPr lang="en-US" altLang="ko-KR" sz="1400">
                <a:solidFill>
                  <a:srgbClr val="2a3e50"/>
                </a:solidFill>
              </a:rPr>
              <a:t>들 덕분에 점차 협업의 시너지를 낼 수 있었습니다.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특히, </a:t>
            </a:r>
            <a:r>
              <a:rPr lang="en-US" altLang="ko-KR" sz="1400" b="1">
                <a:solidFill>
                  <a:srgbClr val="2a3e50"/>
                </a:solidFill>
              </a:rPr>
              <a:t>역할 분담과 일정 관리, 형상 관리(Git)</a:t>
            </a:r>
            <a:r>
              <a:rPr lang="en-US" altLang="ko-KR" sz="1400">
                <a:solidFill>
                  <a:srgbClr val="2a3e50"/>
                </a:solidFill>
              </a:rPr>
              <a:t>를 통해 </a:t>
            </a:r>
            <a:r>
              <a:rPr lang="en-US" altLang="ko-KR" sz="1400" b="1">
                <a:solidFill>
                  <a:srgbClr val="2a3e50"/>
                </a:solidFill>
              </a:rPr>
              <a:t>실무에 가까운 협업을</a:t>
            </a:r>
            <a:r>
              <a:rPr lang="en-US" altLang="ko-KR" sz="1400">
                <a:solidFill>
                  <a:srgbClr val="2a3e50"/>
                </a:solidFill>
              </a:rPr>
              <a:t> 직접 체험해볼 수 있었던 것이 큰 수확이었습니다. 문제가 생겼을 때 함께 머리를 맞대고 해결 방법을 찾아가는 과정 속에서, 기술적인 성장뿐만 아니라 </a:t>
            </a:r>
            <a:r>
              <a:rPr lang="en-US" altLang="ko-KR" sz="1400" b="1">
                <a:solidFill>
                  <a:srgbClr val="2a3e50"/>
                </a:solidFill>
              </a:rPr>
              <a:t>팀워크의 중요성도</a:t>
            </a:r>
            <a:r>
              <a:rPr lang="en-US" altLang="ko-KR" sz="1400">
                <a:solidFill>
                  <a:srgbClr val="2a3e50"/>
                </a:solidFill>
              </a:rPr>
              <a:t> 크게 느낄 수 있었습니다.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이번 프로젝트를 통해 </a:t>
            </a:r>
            <a:r>
              <a:rPr lang="en-US" altLang="ko-KR" sz="1400" b="1">
                <a:solidFill>
                  <a:srgbClr val="2a3e50"/>
                </a:solidFill>
              </a:rPr>
              <a:t>단순히 기능 구현 이상의 경험</a:t>
            </a:r>
            <a:r>
              <a:rPr lang="en-US" altLang="ko-KR" sz="1400">
                <a:solidFill>
                  <a:srgbClr val="2a3e50"/>
                </a:solidFill>
              </a:rPr>
              <a:t>을 쌓을 수 있었고,</a:t>
            </a:r>
            <a:r>
              <a:rPr lang="en-US" altLang="ko-KR" sz="1400" b="1">
                <a:solidFill>
                  <a:srgbClr val="2a3e50"/>
                </a:solidFill>
              </a:rPr>
              <a:t> 팀 전체의 방향성과 분위기</a:t>
            </a:r>
            <a:r>
              <a:rPr lang="en-US" altLang="ko-KR" sz="1400">
                <a:solidFill>
                  <a:srgbClr val="2a3e50"/>
                </a:solidFill>
              </a:rPr>
              <a:t>를 이끌어가는 </a:t>
            </a:r>
            <a:r>
              <a:rPr lang="en-US" altLang="ko-KR" sz="1400" b="1">
                <a:solidFill>
                  <a:srgbClr val="2a3e50"/>
                </a:solidFill>
              </a:rPr>
              <a:t>조장으로서 어떤 자세를 가져야 하는지에 대해서도 많은 고민과 배움</a:t>
            </a:r>
            <a:r>
              <a:rPr lang="en-US" altLang="ko-KR" sz="1400">
                <a:solidFill>
                  <a:srgbClr val="2a3e50"/>
                </a:solidFill>
              </a:rPr>
              <a:t>을 얻었습니다. 협업 중 발생한 갈등도 적극적으로 </a:t>
            </a:r>
            <a:r>
              <a:rPr lang="en-US" altLang="ko-KR" sz="1400" b="1">
                <a:solidFill>
                  <a:srgbClr val="2a3e50"/>
                </a:solidFill>
              </a:rPr>
              <a:t>조율하며 소통의 중요성</a:t>
            </a:r>
            <a:r>
              <a:rPr lang="en-US" altLang="ko-KR" sz="1400">
                <a:solidFill>
                  <a:srgbClr val="2a3e50"/>
                </a:solidFill>
              </a:rPr>
              <a:t>을 다시금 느낄 수 있었고, 조원들 각자의 강점을 살려서 프로젝트를 더 완성도 있게 만들어가는 과정도 인상 깊었습니다.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앞으로 어떤 팀 프로젝트를 진행하더라도 이번 경험이 </a:t>
            </a:r>
            <a:r>
              <a:rPr lang="en-US" altLang="ko-KR" sz="1400" b="1">
                <a:solidFill>
                  <a:srgbClr val="2a3e50"/>
                </a:solidFill>
              </a:rPr>
              <a:t>큰 밑거름</a:t>
            </a:r>
            <a:r>
              <a:rPr lang="en-US" altLang="ko-KR" sz="1400">
                <a:solidFill>
                  <a:srgbClr val="2a3e50"/>
                </a:solidFill>
              </a:rPr>
              <a:t>이 될 것이라 믿습니다. 함께 수고해준 모든 조원들에게 진심으로 감사드리며, 이 과정을 통해 저 역시 한층 더 성장할 수 있었던 것 같아 뿌듯합니다.</a:t>
            </a:r>
            <a:endParaRPr lang="en-US" altLang="ko-KR" sz="14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4" y="246489"/>
            <a:ext cx="222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04 </a:t>
            </a:r>
            <a:r>
              <a:rPr lang="ko-KR" altLang="en-US" b="1">
                <a:solidFill>
                  <a:srgbClr val="4cd3c2"/>
                </a:solidFill>
              </a:rPr>
              <a:t>프로젝트 마무리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04-1 </a:t>
            </a:r>
            <a:r>
              <a:rPr lang="ko-KR" altLang="en-US" b="1">
                <a:solidFill>
                  <a:schemeClr val="bg2"/>
                </a:solidFill>
              </a:rPr>
              <a:t>프로젝트 회고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9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04-2 </a:t>
            </a:r>
            <a:r>
              <a:rPr lang="ko-KR" altLang="en-US" b="1">
                <a:solidFill>
                  <a:srgbClr val="4cd3c2"/>
                </a:solidFill>
              </a:rPr>
              <a:t>팀원 개인 소감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8" y="2539872"/>
            <a:ext cx="244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04-3 </a:t>
            </a:r>
            <a:r>
              <a:rPr lang="ko-KR" altLang="en-US" b="1">
                <a:solidFill>
                  <a:schemeClr val="bg2"/>
                </a:solidFill>
              </a:rPr>
              <a:t>프로젝트 마무리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04-2 </a:t>
            </a:r>
            <a:r>
              <a:rPr lang="ko-KR" altLang="en-US" sz="2400" b="1">
                <a:solidFill>
                  <a:srgbClr val="2a3e50"/>
                </a:solidFill>
              </a:rPr>
              <a:t>팀원 개인 소감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3053909" y="1936291"/>
            <a:ext cx="8649050" cy="298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조원 이상호</a:t>
            </a:r>
            <a:endParaRPr lang="ko-KR" altLang="en-US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코딩을 처음 배우는 것은 아니었기에 기초 과정은 비교적 수월하게 느껴졌습니다.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하지만 중반 이후로는 배운 내용을 실제로 응용하는 데 어려움이 있었고,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타이핑 속도나 작업 진행 속도가 느려 시간이 다소 오래 걸리기도 했습니다.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특히 '페이징 처리' 부분이 많이 어려웠지만,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srgbClr val="2a3e50"/>
                </a:solidFill>
              </a:rPr>
              <a:t>공부를 통해 끝내 구현해냈을 때는 뿌듯함과 자신감</a:t>
            </a:r>
            <a:r>
              <a:rPr lang="en-US" altLang="ko-KR" sz="1400">
                <a:solidFill>
                  <a:srgbClr val="2a3e50"/>
                </a:solidFill>
              </a:rPr>
              <a:t>을 얻을 수 있었습니다.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이 과정에서 팀장님과 팀원분들이 보여주신 배려와 격려는 큰 힘이 되었습니다.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덕분에 부담을 덜고 끝까지 함께할 수 있었습니다.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이번 경험은 앞으로 다른 프로젝트를 진행할 때도 큰 도움이 될 것 같습니다.</a:t>
            </a:r>
            <a:endParaRPr lang="en-US" altLang="ko-KR" sz="14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 sz="1400">
                <a:solidFill>
                  <a:srgbClr val="2a3e50"/>
                </a:solidFill>
              </a:rPr>
              <a:t>함께 해주신 모든 분들께 진심으로 감사드립니다.</a:t>
            </a:r>
            <a:endParaRPr lang="en-US" altLang="ko-KR" sz="14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4" y="246489"/>
            <a:ext cx="222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04 </a:t>
            </a:r>
            <a:r>
              <a:rPr lang="ko-KR" altLang="en-US" b="1">
                <a:solidFill>
                  <a:srgbClr val="4cd3c2"/>
                </a:solidFill>
              </a:rPr>
              <a:t>프로젝트 마무리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04-1 </a:t>
            </a:r>
            <a:r>
              <a:rPr lang="ko-KR" altLang="en-US" b="1">
                <a:solidFill>
                  <a:schemeClr val="bg2"/>
                </a:solidFill>
              </a:rPr>
              <a:t>프로젝트 회고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9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04-2 </a:t>
            </a:r>
            <a:r>
              <a:rPr lang="ko-KR" altLang="en-US" b="1">
                <a:solidFill>
                  <a:srgbClr val="4cd3c2"/>
                </a:solidFill>
              </a:rPr>
              <a:t>팀원 개인 소감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8" y="2539872"/>
            <a:ext cx="244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04-3 </a:t>
            </a:r>
            <a:r>
              <a:rPr lang="ko-KR" altLang="en-US" b="1">
                <a:solidFill>
                  <a:schemeClr val="bg2"/>
                </a:solidFill>
              </a:rPr>
              <a:t>프로젝트 마무리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04-2 </a:t>
            </a:r>
            <a:r>
              <a:rPr lang="ko-KR" altLang="en-US" sz="2400" b="1">
                <a:solidFill>
                  <a:srgbClr val="2a3e50"/>
                </a:solidFill>
              </a:rPr>
              <a:t>팀원 개인 소감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5" name="TextBox 2"/>
          <p:cNvSpPr txBox="1"/>
          <p:nvPr/>
        </p:nvSpPr>
        <p:spPr>
          <a:xfrm>
            <a:off x="3053910" y="1287073"/>
            <a:ext cx="8649050" cy="518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조원 황도균</a:t>
            </a:r>
            <a:endParaRPr lang="ko-KR" altLang="en-US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300">
                <a:solidFill>
                  <a:srgbClr val="2a3e50"/>
                </a:solidFill>
              </a:rPr>
              <a:t>이번에 진행한 학사관리 웹사이트 프로젝트는 지금까지 배워왔던 기술들을 실제 프로젝트에 적용해보는 좋은 기회였다. 특히 </a:t>
            </a:r>
            <a:r>
              <a:rPr lang="ko-KR" altLang="en-US" sz="1300" b="1">
                <a:solidFill>
                  <a:srgbClr val="2a3e50"/>
                </a:solidFill>
              </a:rPr>
              <a:t>Git과 GitHub 같은 버전 관리 도구를 실전에서 사용할 수 있어서 더욱 기대</a:t>
            </a:r>
            <a:r>
              <a:rPr lang="ko-KR" altLang="en-US" sz="1300">
                <a:solidFill>
                  <a:srgbClr val="2a3e50"/>
                </a:solidFill>
              </a:rPr>
              <a:t>되었다.</a:t>
            </a: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300">
                <a:solidFill>
                  <a:srgbClr val="2a3e50"/>
                </a:solidFill>
              </a:rPr>
              <a:t>또한 팀 프로젝트라는 점에서 개발뿐만 아니라 의사소통, 역할 분담, 협업 과정을 모두 경험할 수 있다는 점이 흥미로웠고, 다소 힘든 상황이 있더라도 그 자체가 소중한 경험이 될 것이라 생각했다.</a:t>
            </a: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300">
                <a:solidFill>
                  <a:srgbClr val="2a3e50"/>
                </a:solidFill>
              </a:rPr>
              <a:t>프로젝트를 진행하면서 가장 힘들었던 점은 </a:t>
            </a:r>
            <a:r>
              <a:rPr lang="ko-KR" altLang="en-US" sz="1300" b="1">
                <a:solidFill>
                  <a:srgbClr val="2a3e50"/>
                </a:solidFill>
              </a:rPr>
              <a:t>초기 설계의 부족함</a:t>
            </a:r>
            <a:r>
              <a:rPr lang="ko-KR" altLang="en-US" sz="1300">
                <a:solidFill>
                  <a:srgbClr val="2a3e50"/>
                </a:solidFill>
              </a:rPr>
              <a:t>이었다. 전체적인 큰 틀은 어느 정도 잡았지만, 세부적인 흐름이나 기능 구현 계획이 구체적이지 않아서 개발을 하면서 다시 설계를 하거나, 여러 번 수정을 거치는 일이 많았다. 이러한 반복은 예상보다 많은 시간을 소모하게 만들었고, </a:t>
            </a:r>
            <a:r>
              <a:rPr lang="ko-KR" altLang="en-US" sz="1300" b="1">
                <a:solidFill>
                  <a:srgbClr val="2a3e50"/>
                </a:solidFill>
              </a:rPr>
              <a:t>계획 단계의 중요성을 절실히 깨닫는 계기</a:t>
            </a:r>
            <a:r>
              <a:rPr lang="ko-KR" altLang="en-US" sz="1300">
                <a:solidFill>
                  <a:srgbClr val="2a3e50"/>
                </a:solidFill>
              </a:rPr>
              <a:t>가 되었다.</a:t>
            </a: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300">
                <a:solidFill>
                  <a:srgbClr val="2a3e50"/>
                </a:solidFill>
              </a:rPr>
              <a:t>협업 측면에서는 Git을 통해 버전 관리를 하고 충돌을 해결하는 과정, 커밋 이력을 체계적으로 관리하는 방법 등을 익히며 </a:t>
            </a:r>
            <a:r>
              <a:rPr lang="ko-KR" altLang="en-US" sz="1300" b="1">
                <a:solidFill>
                  <a:srgbClr val="2a3e50"/>
                </a:solidFill>
              </a:rPr>
              <a:t>실무와 가까운 환경을 경험</a:t>
            </a:r>
            <a:r>
              <a:rPr lang="ko-KR" altLang="en-US" sz="1300">
                <a:solidFill>
                  <a:srgbClr val="2a3e50"/>
                </a:solidFill>
              </a:rPr>
              <a:t>할 수 있었다. 처음에는 팀원 간 브랜치 관리나 충돌 해결이 어려웠지만, 점차 익숙해지며 효율적으로 협업하는 법을 배워갔다.</a:t>
            </a: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300">
                <a:solidFill>
                  <a:srgbClr val="2a3e50"/>
                </a:solidFill>
              </a:rPr>
              <a:t>또한, 프론트엔드 작업에서는 특히 </a:t>
            </a:r>
            <a:r>
              <a:rPr lang="ko-KR" altLang="en-US" sz="1300" b="1">
                <a:solidFill>
                  <a:srgbClr val="2a3e50"/>
                </a:solidFill>
              </a:rPr>
              <a:t>CSS 적용이 가장 어려운 부분</a:t>
            </a:r>
            <a:r>
              <a:rPr lang="ko-KR" altLang="en-US" sz="1300">
                <a:solidFill>
                  <a:srgbClr val="2a3e50"/>
                </a:solidFill>
              </a:rPr>
              <a:t>이었다. 원하는 레이아웃이나 스타일을 구현하는 데 예상보다 시간이 많이 걸렸고, 디자인적인 완성도를 높이기 위해선 추가적인 학습이 필요하다는 점을 느꼈다.</a:t>
            </a: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300">
                <a:solidFill>
                  <a:srgbClr val="2a3e50"/>
                </a:solidFill>
              </a:rPr>
              <a:t>이번 프로젝트를 통해 개발 실력뿐 아니라 </a:t>
            </a:r>
            <a:r>
              <a:rPr lang="ko-KR" altLang="en-US" sz="1300" b="1">
                <a:solidFill>
                  <a:srgbClr val="2a3e50"/>
                </a:solidFill>
              </a:rPr>
              <a:t>실전 감각과 협업 능력도 함께 성장</a:t>
            </a:r>
            <a:r>
              <a:rPr lang="ko-KR" altLang="en-US" sz="1300">
                <a:solidFill>
                  <a:srgbClr val="2a3e50"/>
                </a:solidFill>
              </a:rPr>
              <a:t>시킬 수 있었다. 특히 처음에는 막막하게만 느껴졌던 웹 애플리케이션 구조를 직접 설계하고 구현해보면서 스스로에 대한 자신감도 많이 생겼다.</a:t>
            </a: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300">
                <a:solidFill>
                  <a:srgbClr val="2a3e50"/>
                </a:solidFill>
              </a:rPr>
              <a:t>물론 아쉬움도 있다. 초기 기획이 더 탄탄했다면 불필요한 시행착오를 줄일 수 있었을 것이고, CSS와 같은 프론트엔드 기술에 대한 역량도 좀 더 높였다면 완성도가 더 올라갔을 것이다.</a:t>
            </a:r>
            <a:endParaRPr lang="ko-KR" altLang="en-US" sz="13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300">
                <a:solidFill>
                  <a:srgbClr val="2a3e50"/>
                </a:solidFill>
              </a:rPr>
              <a:t>그럼에도 불구하고, 이번 경험은 나에게 단순한 과제가 아닌 </a:t>
            </a:r>
            <a:r>
              <a:rPr lang="ko-KR" altLang="en-US" sz="1300" b="1">
                <a:solidFill>
                  <a:srgbClr val="2a3e50"/>
                </a:solidFill>
              </a:rPr>
              <a:t>성장의 기회</a:t>
            </a:r>
            <a:r>
              <a:rPr lang="ko-KR" altLang="en-US" sz="1300">
                <a:solidFill>
                  <a:srgbClr val="2a3e50"/>
                </a:solidFill>
              </a:rPr>
              <a:t>였고, 앞으로 어떤 프로젝트를 맡더라도 더 나은 방향으로 끌고 갈 수 있다는 자신감을 안겨주었다. 이 경험을 바탕으로 앞으로 더 발전하는 개발자가 되기 위해 노력할 것이다.</a:t>
            </a:r>
            <a:endParaRPr lang="ko-KR" altLang="en-US" sz="1300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4" y="246489"/>
            <a:ext cx="222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04 </a:t>
            </a:r>
            <a:r>
              <a:rPr lang="ko-KR" altLang="en-US" b="1">
                <a:solidFill>
                  <a:srgbClr val="4cd3c2"/>
                </a:solidFill>
              </a:rPr>
              <a:t>프로젝트 마무리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04-1 </a:t>
            </a:r>
            <a:r>
              <a:rPr lang="ko-KR" altLang="en-US" b="1">
                <a:solidFill>
                  <a:schemeClr val="bg2"/>
                </a:solidFill>
              </a:rPr>
              <a:t>프로젝트 회고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95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04-2 </a:t>
            </a:r>
            <a:r>
              <a:rPr lang="ko-KR" altLang="en-US" b="1">
                <a:solidFill>
                  <a:schemeClr val="bg2"/>
                </a:solidFill>
              </a:rPr>
              <a:t>팀원 개인 소감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8" y="2539872"/>
            <a:ext cx="2444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04-3 </a:t>
            </a:r>
            <a:r>
              <a:rPr lang="ko-KR" altLang="en-US" b="1">
                <a:solidFill>
                  <a:srgbClr val="4cd3c2"/>
                </a:solidFill>
              </a:rPr>
              <a:t>프로젝트 마무리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04-3 </a:t>
            </a:r>
            <a:r>
              <a:rPr lang="ko-KR" altLang="en-US" sz="2400" b="1">
                <a:solidFill>
                  <a:srgbClr val="2a3e50"/>
                </a:solidFill>
              </a:rPr>
              <a:t>프로젝트 마무리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0666" y="1677564"/>
            <a:ext cx="8311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2a3e50"/>
                </a:solidFill>
              </a:rPr>
              <a:t>GitHub Repository</a:t>
            </a:r>
            <a:endParaRPr lang="en-US" altLang="ko-KR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rgbClr val="2a3e50"/>
                </a:solidFill>
              </a:rPr>
              <a:t>https://github.com/MinJoon1994/campus_management</a:t>
            </a:r>
            <a:endParaRPr lang="ko-KR" altLang="en-US">
              <a:solidFill>
                <a:srgbClr val="2a3e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60666" y="1153180"/>
            <a:ext cx="8380602" cy="381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학사관리프로젝트 개발팀 </a:t>
            </a:r>
            <a:r>
              <a:rPr lang="en-US" altLang="ko-KR" b="1">
                <a:solidFill>
                  <a:srgbClr val="2a3e50"/>
                </a:solidFill>
              </a:rPr>
              <a:t>– </a:t>
            </a:r>
            <a:r>
              <a:rPr lang="ko-KR" altLang="en-US" b="1">
                <a:solidFill>
                  <a:srgbClr val="2a3e50"/>
                </a:solidFill>
              </a:rPr>
              <a:t>실무 중심의 </a:t>
            </a:r>
            <a:r>
              <a:rPr lang="en-US" altLang="ko-KR" b="1">
                <a:solidFill>
                  <a:srgbClr val="2a3e50"/>
                </a:solidFill>
              </a:rPr>
              <a:t>JSP </a:t>
            </a:r>
            <a:r>
              <a:rPr lang="ko-KR" altLang="en-US" b="1">
                <a:solidFill>
                  <a:srgbClr val="2a3e50"/>
                </a:solidFill>
              </a:rPr>
              <a:t>협업 프로젝트</a:t>
            </a:r>
            <a:endParaRPr lang="ko-KR" altLang="en-US" b="1">
              <a:solidFill>
                <a:srgbClr val="2a3e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29760" y="3044413"/>
            <a:ext cx="8311507" cy="1459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김민준</a:t>
            </a:r>
            <a:r>
              <a:rPr lang="en-US" altLang="ko-KR" b="1">
                <a:solidFill>
                  <a:srgbClr val="2a3e50"/>
                </a:solidFill>
              </a:rPr>
              <a:t>		</a:t>
            </a:r>
            <a:r>
              <a:rPr lang="ko-KR" altLang="en-US" b="1">
                <a:solidFill>
                  <a:srgbClr val="2a3e50"/>
                </a:solidFill>
              </a:rPr>
              <a:t>팀장</a:t>
            </a:r>
            <a:r>
              <a:rPr lang="en-US" altLang="ko-KR" b="1">
                <a:solidFill>
                  <a:srgbClr val="2a3e50"/>
                </a:solidFill>
              </a:rPr>
              <a:t>/</a:t>
            </a:r>
            <a:r>
              <a:rPr lang="ko-KR" altLang="en-US" b="1">
                <a:solidFill>
                  <a:srgbClr val="2a3e50"/>
                </a:solidFill>
              </a:rPr>
              <a:t>관리자</a:t>
            </a:r>
            <a:r>
              <a:rPr lang="en-US" altLang="ko-KR" b="1">
                <a:solidFill>
                  <a:srgbClr val="2a3e50"/>
                </a:solidFill>
              </a:rPr>
              <a:t>+</a:t>
            </a:r>
            <a:r>
              <a:rPr lang="ko-KR" altLang="en-US" b="1">
                <a:solidFill>
                  <a:srgbClr val="2a3e50"/>
                </a:solidFill>
              </a:rPr>
              <a:t>인증 기능</a:t>
            </a:r>
            <a:r>
              <a:rPr lang="en-US" altLang="ko-KR" b="1">
                <a:solidFill>
                  <a:srgbClr val="2a3e50"/>
                </a:solidFill>
              </a:rPr>
              <a:t>		MinJoon1994</a:t>
            </a:r>
            <a:endParaRPr lang="en-US" altLang="ko-KR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b="1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황도균</a:t>
            </a:r>
            <a:r>
              <a:rPr lang="en-US" altLang="ko-KR" b="1">
                <a:solidFill>
                  <a:srgbClr val="2a3e50"/>
                </a:solidFill>
              </a:rPr>
              <a:t>		</a:t>
            </a:r>
            <a:r>
              <a:rPr lang="ko-KR" altLang="en-US" b="1">
                <a:solidFill>
                  <a:srgbClr val="2a3e50"/>
                </a:solidFill>
              </a:rPr>
              <a:t>교수</a:t>
            </a:r>
            <a:r>
              <a:rPr lang="en-US" altLang="ko-KR" b="1">
                <a:solidFill>
                  <a:srgbClr val="2a3e50"/>
                </a:solidFill>
              </a:rPr>
              <a:t>+</a:t>
            </a:r>
            <a:r>
              <a:rPr lang="ko-KR" altLang="en-US" b="1">
                <a:solidFill>
                  <a:srgbClr val="2a3e50"/>
                </a:solidFill>
              </a:rPr>
              <a:t>학생 페이지 관련 기능</a:t>
            </a:r>
            <a:r>
              <a:rPr lang="en-US" altLang="ko-KR" b="1">
                <a:solidFill>
                  <a:srgbClr val="2a3e50"/>
                </a:solidFill>
              </a:rPr>
              <a:t>	aosdb1257</a:t>
            </a:r>
            <a:endParaRPr lang="en-US" altLang="ko-KR" b="1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b="1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이상호</a:t>
            </a:r>
            <a:r>
              <a:rPr lang="en-US" altLang="ko-KR" b="1">
                <a:solidFill>
                  <a:srgbClr val="2a3e50"/>
                </a:solidFill>
              </a:rPr>
              <a:t>		</a:t>
            </a:r>
            <a:r>
              <a:rPr lang="ko-KR" altLang="en-US" b="1">
                <a:solidFill>
                  <a:srgbClr val="2a3e50"/>
                </a:solidFill>
              </a:rPr>
              <a:t>게시판 페이지 관련 기능</a:t>
            </a:r>
            <a:r>
              <a:rPr lang="en-US" altLang="ko-KR" b="1">
                <a:solidFill>
                  <a:srgbClr val="2a3e50"/>
                </a:solidFill>
              </a:rPr>
              <a:t>		kill0077777</a:t>
            </a:r>
            <a:endParaRPr lang="ko-KR" altLang="en-US" b="1">
              <a:solidFill>
                <a:srgbClr val="2a3e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60666" y="5519258"/>
            <a:ext cx="8380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rgbClr val="2a3e50"/>
                </a:solidFill>
              </a:rPr>
              <a:t>끝까지 봐주셔서 감사합니다</a:t>
            </a:r>
            <a:r>
              <a:rPr lang="en-US" altLang="ko-KR" b="1">
                <a:solidFill>
                  <a:srgbClr val="2a3e50"/>
                </a:solidFill>
              </a:rPr>
              <a:t>!</a:t>
            </a:r>
            <a:endParaRPr lang="en-US" altLang="ko-KR" b="1">
              <a:solidFill>
                <a:srgbClr val="2a3e50"/>
              </a:solidFill>
            </a:endParaRPr>
          </a:p>
          <a:p>
            <a:pPr algn="ctr">
              <a:defRPr/>
            </a:pPr>
            <a:endParaRPr lang="en-US" altLang="ko-KR" b="1">
              <a:solidFill>
                <a:srgbClr val="2a3e50"/>
              </a:solidFill>
            </a:endParaRPr>
          </a:p>
          <a:p>
            <a:pPr algn="ctr">
              <a:defRPr/>
            </a:pPr>
            <a:r>
              <a:rPr lang="ko-KR" altLang="en-US" b="1">
                <a:solidFill>
                  <a:srgbClr val="2a3e50"/>
                </a:solidFill>
              </a:rPr>
              <a:t>프로젝트에 대한 피드백은 언제든 환영입니다</a:t>
            </a:r>
            <a:r>
              <a:rPr lang="en-US" altLang="ko-KR" b="1">
                <a:solidFill>
                  <a:srgbClr val="2a3e50"/>
                </a:solidFill>
              </a:rPr>
              <a:t>!</a:t>
            </a:r>
            <a:endParaRPr lang="ko-KR" altLang="en-US" b="1">
              <a:solidFill>
                <a:srgbClr val="2a3e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4cd3c2"/>
                </a:solidFill>
              </a:rPr>
              <a:t>01 </a:t>
            </a:r>
            <a:r>
              <a:rPr lang="ko-KR" altLang="en-US" b="1">
                <a:solidFill>
                  <a:srgbClr val="4cd3c2"/>
                </a:solidFill>
              </a:rPr>
              <a:t>프로젝트 개요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01-1 </a:t>
            </a:r>
            <a:r>
              <a:rPr lang="ko-KR" altLang="en-US" b="1">
                <a:solidFill>
                  <a:schemeClr val="bg2"/>
                </a:solidFill>
              </a:rPr>
              <a:t>프로젝트 목적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01-2 </a:t>
            </a:r>
            <a:r>
              <a:rPr lang="ko-KR" altLang="en-US" b="1">
                <a:solidFill>
                  <a:schemeClr val="bg2"/>
                </a:solidFill>
              </a:rPr>
              <a:t>프로젝트 계획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4cd3c2"/>
                </a:solidFill>
              </a:rPr>
              <a:t>01-3 </a:t>
            </a:r>
            <a:r>
              <a:rPr lang="ko-KR" altLang="en-US" b="1">
                <a:solidFill>
                  <a:srgbClr val="4cd3c2"/>
                </a:solidFill>
              </a:rPr>
              <a:t>프로젝트 팀원</a:t>
            </a:r>
            <a:endParaRPr lang="ko-KR" altLang="en-US" b="1">
              <a:solidFill>
                <a:srgbClr val="4cd3c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2a3e50"/>
                </a:solidFill>
              </a:rPr>
              <a:t>01-3 </a:t>
            </a:r>
            <a:r>
              <a:rPr lang="ko-KR" altLang="en-US" sz="2400" b="1">
                <a:solidFill>
                  <a:srgbClr val="2a3e50"/>
                </a:solidFill>
              </a:rPr>
              <a:t>프로젝트 팀원 소개</a:t>
            </a:r>
            <a:endParaRPr lang="ko-KR" altLang="en-US" sz="2400" b="1">
              <a:solidFill>
                <a:srgbClr val="2a3e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bg2"/>
                </a:solidFill>
              </a:rPr>
              <a:t>01-4 </a:t>
            </a:r>
            <a:r>
              <a:rPr lang="ko-KR" altLang="en-US" b="1">
                <a:solidFill>
                  <a:schemeClr val="bg2"/>
                </a:solidFill>
              </a:rPr>
              <a:t>프로젝트 환경</a:t>
            </a:r>
            <a:endParaRPr lang="ko-KR" altLang="en-US" b="1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62914" y="2134880"/>
            <a:ext cx="8833607" cy="127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조장 김민준 </a:t>
            </a:r>
            <a:r>
              <a:rPr lang="en-US" altLang="ko-KR" sz="1200">
                <a:solidFill>
                  <a:srgbClr val="2a3e50"/>
                </a:solidFill>
              </a:rPr>
              <a:t>– </a:t>
            </a:r>
            <a:r>
              <a:rPr lang="ko-KR" altLang="en-US" sz="1200">
                <a:solidFill>
                  <a:srgbClr val="2a3e50"/>
                </a:solidFill>
              </a:rPr>
              <a:t>만능형 </a:t>
            </a:r>
            <a:r>
              <a:rPr lang="ko-KR" altLang="en-US" sz="1200" b="1">
                <a:solidFill>
                  <a:srgbClr val="2a3e50"/>
                </a:solidFill>
              </a:rPr>
              <a:t>올 라운더 </a:t>
            </a:r>
            <a:r>
              <a:rPr lang="ko-KR" altLang="en-US" sz="1200">
                <a:solidFill>
                  <a:srgbClr val="2a3e50"/>
                </a:solidFill>
              </a:rPr>
              <a:t>코딩 개발자</a:t>
            </a:r>
            <a:endParaRPr lang="ko-KR" altLang="en-US" sz="1200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 b="1">
                <a:solidFill>
                  <a:srgbClr val="2a3e50"/>
                </a:solidFill>
              </a:rPr>
              <a:t>📌 프로젝트 전체 </a:t>
            </a:r>
            <a:r>
              <a:rPr lang="ko-KR" altLang="en-US" sz="1200">
                <a:solidFill>
                  <a:srgbClr val="2a3e50"/>
                </a:solidFill>
              </a:rPr>
              <a:t>관리</a:t>
            </a:r>
            <a:r>
              <a:rPr lang="ko-KR" altLang="en-US" sz="1200" b="1">
                <a:solidFill>
                  <a:srgbClr val="2a3e50"/>
                </a:solidFill>
              </a:rPr>
              <a:t> </a:t>
            </a:r>
            <a:r>
              <a:rPr lang="ko-KR" altLang="en-US" sz="1200">
                <a:solidFill>
                  <a:srgbClr val="2a3e50"/>
                </a:solidFill>
              </a:rPr>
              <a:t>및</a:t>
            </a:r>
            <a:r>
              <a:rPr lang="ko-KR" altLang="en-US" sz="1200" b="1">
                <a:solidFill>
                  <a:srgbClr val="2a3e50"/>
                </a:solidFill>
              </a:rPr>
              <a:t> </a:t>
            </a:r>
            <a:r>
              <a:rPr lang="en-US" altLang="ko-KR" sz="1200" b="1">
                <a:solidFill>
                  <a:srgbClr val="2a3e50"/>
                </a:solidFill>
              </a:rPr>
              <a:t>GitHub</a:t>
            </a:r>
            <a:r>
              <a:rPr lang="ko-KR" altLang="en-US" sz="1200" b="1">
                <a:solidFill>
                  <a:srgbClr val="2a3e50"/>
                </a:solidFill>
              </a:rPr>
              <a:t> </a:t>
            </a:r>
            <a:r>
              <a:rPr lang="ko-KR" altLang="en-US" sz="1200">
                <a:solidFill>
                  <a:srgbClr val="2a3e50"/>
                </a:solidFill>
              </a:rPr>
              <a:t>관리</a:t>
            </a:r>
            <a:endParaRPr lang="ko-KR" altLang="en-US" sz="12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2a3e50"/>
                </a:solidFill>
              </a:rPr>
              <a:t>🛠</a:t>
            </a:r>
            <a:r>
              <a:rPr lang="en-US" altLang="ko-KR" sz="1200">
                <a:solidFill>
                  <a:srgbClr val="2a3e50"/>
                </a:solidFill>
              </a:rPr>
              <a:t> </a:t>
            </a:r>
            <a:r>
              <a:rPr lang="ko-KR" altLang="en-US" sz="1200" b="1">
                <a:solidFill>
                  <a:srgbClr val="2a3e50"/>
                </a:solidFill>
              </a:rPr>
              <a:t>학교 메인 페이지 </a:t>
            </a:r>
            <a:r>
              <a:rPr lang="ko-KR" altLang="en-US" sz="1200">
                <a:solidFill>
                  <a:srgbClr val="2a3e50"/>
                </a:solidFill>
              </a:rPr>
              <a:t>구현 및 </a:t>
            </a:r>
            <a:r>
              <a:rPr lang="ko-KR" altLang="en-US" sz="1200" b="1">
                <a:solidFill>
                  <a:srgbClr val="2a3e50"/>
                </a:solidFill>
              </a:rPr>
              <a:t>멤버 관련 기능 </a:t>
            </a:r>
            <a:r>
              <a:rPr lang="ko-KR" altLang="en-US" sz="1200">
                <a:solidFill>
                  <a:srgbClr val="2a3e50"/>
                </a:solidFill>
              </a:rPr>
              <a:t>구현</a:t>
            </a:r>
            <a:endParaRPr lang="ko-KR" altLang="en-US" sz="12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2a3e50"/>
                </a:solidFill>
              </a:rPr>
              <a:t>🛠</a:t>
            </a:r>
            <a:r>
              <a:rPr lang="en-US" altLang="ko-KR" sz="1200">
                <a:solidFill>
                  <a:srgbClr val="2a3e50"/>
                </a:solidFill>
              </a:rPr>
              <a:t> </a:t>
            </a:r>
            <a:r>
              <a:rPr lang="ko-KR" altLang="en-US" sz="1200" b="1">
                <a:solidFill>
                  <a:srgbClr val="2a3e50"/>
                </a:solidFill>
              </a:rPr>
              <a:t>관리자 관련 페이지 </a:t>
            </a:r>
            <a:r>
              <a:rPr lang="ko-KR" altLang="en-US" sz="1200">
                <a:solidFill>
                  <a:srgbClr val="2a3e50"/>
                </a:solidFill>
              </a:rPr>
              <a:t>모든 파트 구현</a:t>
            </a:r>
            <a:endParaRPr lang="ko-KR" altLang="en-US" sz="12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2a3e50"/>
                </a:solidFill>
              </a:rPr>
              <a:t>🛠 </a:t>
            </a:r>
            <a:r>
              <a:rPr lang="ko-KR" altLang="en-US" sz="1200" b="1">
                <a:solidFill>
                  <a:srgbClr val="2a3e50"/>
                </a:solidFill>
              </a:rPr>
              <a:t>전반적인 다른 조원 지원</a:t>
            </a:r>
            <a:endParaRPr lang="ko-KR" altLang="en-US" sz="1200" b="1">
              <a:solidFill>
                <a:srgbClr val="2a3e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07010" y="3720344"/>
            <a:ext cx="8833607" cy="1278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황도균 </a:t>
            </a:r>
            <a:r>
              <a:rPr lang="en-US" altLang="ko-KR" sz="1200">
                <a:solidFill>
                  <a:srgbClr val="2a3e50"/>
                </a:solidFill>
              </a:rPr>
              <a:t>– </a:t>
            </a:r>
            <a:r>
              <a:rPr lang="ko-KR" altLang="en-US" sz="1200">
                <a:solidFill>
                  <a:srgbClr val="2a3e50"/>
                </a:solidFill>
              </a:rPr>
              <a:t>조용한 코드 암살자</a:t>
            </a:r>
            <a:r>
              <a:rPr lang="en-US" altLang="ko-KR" sz="1200">
                <a:solidFill>
                  <a:srgbClr val="2a3e50"/>
                </a:solidFill>
              </a:rPr>
              <a:t>, </a:t>
            </a:r>
            <a:r>
              <a:rPr lang="ko-KR" altLang="en-US" sz="1200" b="1">
                <a:solidFill>
                  <a:srgbClr val="2a3e50"/>
                </a:solidFill>
              </a:rPr>
              <a:t>실력으로 승부하는 </a:t>
            </a:r>
            <a:r>
              <a:rPr lang="ko-KR" altLang="en-US" sz="1200">
                <a:solidFill>
                  <a:srgbClr val="2a3e50"/>
                </a:solidFill>
              </a:rPr>
              <a:t>코딩 개발자</a:t>
            </a:r>
            <a:endParaRPr lang="ko-KR" altLang="en-US" sz="1200">
              <a:solidFill>
                <a:srgbClr val="2a3e50"/>
              </a:solidFill>
            </a:endParaRPr>
          </a:p>
          <a:p>
            <a:pPr lvl="0">
              <a:defRPr/>
            </a:pPr>
            <a:endParaRPr lang="en-US" altLang="ko-KR" sz="1200" b="1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2a3e50"/>
                </a:solidFill>
              </a:rPr>
              <a:t>🛠</a:t>
            </a:r>
            <a:r>
              <a:rPr lang="en-US" altLang="ko-KR" sz="1200">
                <a:solidFill>
                  <a:srgbClr val="2a3e50"/>
                </a:solidFill>
              </a:rPr>
              <a:t> </a:t>
            </a:r>
            <a:r>
              <a:rPr lang="ko-KR" altLang="en-US" sz="1200" b="1">
                <a:solidFill>
                  <a:srgbClr val="2a3e50"/>
                </a:solidFill>
              </a:rPr>
              <a:t>교수 메인 페이지 </a:t>
            </a:r>
            <a:r>
              <a:rPr lang="ko-KR" altLang="en-US" sz="1200">
                <a:solidFill>
                  <a:srgbClr val="2a3e50"/>
                </a:solidFill>
              </a:rPr>
              <a:t>구현</a:t>
            </a:r>
            <a:endParaRPr lang="ko-KR" altLang="en-US" sz="12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2a3e50"/>
                </a:solidFill>
              </a:rPr>
              <a:t>🛠</a:t>
            </a:r>
            <a:r>
              <a:rPr lang="en-US" altLang="ko-KR" sz="1200">
                <a:solidFill>
                  <a:srgbClr val="2a3e50"/>
                </a:solidFill>
              </a:rPr>
              <a:t> </a:t>
            </a:r>
            <a:r>
              <a:rPr lang="ko-KR" altLang="en-US" sz="1200" b="1">
                <a:solidFill>
                  <a:srgbClr val="2a3e50"/>
                </a:solidFill>
              </a:rPr>
              <a:t>학생 메인 페이지 </a:t>
            </a:r>
            <a:r>
              <a:rPr lang="ko-KR" altLang="en-US" sz="1200">
                <a:solidFill>
                  <a:srgbClr val="2a3e50"/>
                </a:solidFill>
              </a:rPr>
              <a:t>구현</a:t>
            </a:r>
            <a:endParaRPr lang="ko-KR" altLang="en-US" sz="12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2a3e50"/>
                </a:solidFill>
              </a:rPr>
              <a:t>🛠</a:t>
            </a:r>
            <a:r>
              <a:rPr lang="en-US" altLang="ko-KR" sz="1200">
                <a:solidFill>
                  <a:srgbClr val="2a3e50"/>
                </a:solidFill>
              </a:rPr>
              <a:t> </a:t>
            </a:r>
            <a:r>
              <a:rPr lang="ko-KR" altLang="en-US" sz="1200" b="1">
                <a:solidFill>
                  <a:srgbClr val="2a3e50"/>
                </a:solidFill>
              </a:rPr>
              <a:t>강의 등록 및 강의 계획서 등록 기능</a:t>
            </a:r>
            <a:r>
              <a:rPr lang="en-US" altLang="ko-KR" sz="1200" b="1">
                <a:solidFill>
                  <a:srgbClr val="2a3e50"/>
                </a:solidFill>
              </a:rPr>
              <a:t>, </a:t>
            </a:r>
            <a:r>
              <a:rPr lang="ko-KR" altLang="en-US" sz="1200" b="1">
                <a:solidFill>
                  <a:srgbClr val="2a3e50"/>
                </a:solidFill>
              </a:rPr>
              <a:t>성적 등록 </a:t>
            </a:r>
            <a:r>
              <a:rPr lang="ko-KR" altLang="en-US" sz="1200">
                <a:solidFill>
                  <a:srgbClr val="2a3e50"/>
                </a:solidFill>
              </a:rPr>
              <a:t>등 교수 관련 모든 파트 구현</a:t>
            </a:r>
            <a:endParaRPr lang="ko-KR" altLang="en-US" sz="12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2a3e50"/>
                </a:solidFill>
              </a:rPr>
              <a:t>🛠</a:t>
            </a:r>
            <a:r>
              <a:rPr lang="en-US" altLang="ko-KR" sz="1200">
                <a:solidFill>
                  <a:srgbClr val="2a3e50"/>
                </a:solidFill>
              </a:rPr>
              <a:t> </a:t>
            </a:r>
            <a:r>
              <a:rPr lang="ko-KR" altLang="en-US" sz="1200" b="1">
                <a:solidFill>
                  <a:srgbClr val="2a3e50"/>
                </a:solidFill>
              </a:rPr>
              <a:t>수강 신청 및 성적 확인 및 개인정보 수정 </a:t>
            </a:r>
            <a:r>
              <a:rPr lang="ko-KR" altLang="en-US" sz="1200">
                <a:solidFill>
                  <a:srgbClr val="2a3e50"/>
                </a:solidFill>
              </a:rPr>
              <a:t>등 학생 관련 모든 파트 구현</a:t>
            </a:r>
            <a:endParaRPr lang="ko-KR" altLang="en-US" sz="1200">
              <a:solidFill>
                <a:srgbClr val="2a3e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98190" y="5251884"/>
            <a:ext cx="88336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rgbClr val="2a3e50"/>
                </a:solidFill>
              </a:rPr>
              <a:t>이상호 </a:t>
            </a:r>
            <a:r>
              <a:rPr lang="en-US" altLang="ko-KR" sz="1200">
                <a:solidFill>
                  <a:srgbClr val="2a3e50"/>
                </a:solidFill>
              </a:rPr>
              <a:t>– </a:t>
            </a:r>
            <a:r>
              <a:rPr lang="ko-KR" altLang="en-US" sz="1200">
                <a:solidFill>
                  <a:srgbClr val="2a3e50"/>
                </a:solidFill>
              </a:rPr>
              <a:t>나이는 숫자에 불과할 뿐</a:t>
            </a:r>
            <a:r>
              <a:rPr lang="en-US" altLang="ko-KR" sz="1200">
                <a:solidFill>
                  <a:srgbClr val="2a3e50"/>
                </a:solidFill>
              </a:rPr>
              <a:t>, </a:t>
            </a:r>
            <a:r>
              <a:rPr lang="ko-KR" altLang="en-US" sz="1200" b="1">
                <a:solidFill>
                  <a:srgbClr val="2a3e50"/>
                </a:solidFill>
              </a:rPr>
              <a:t>관록 있는</a:t>
            </a:r>
            <a:r>
              <a:rPr lang="ko-KR" altLang="en-US" sz="1200">
                <a:solidFill>
                  <a:srgbClr val="2a3e50"/>
                </a:solidFill>
              </a:rPr>
              <a:t> 코딩 개발자</a:t>
            </a:r>
            <a:endParaRPr lang="ko-KR" altLang="en-US" sz="1200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 b="1">
                <a:solidFill>
                  <a:srgbClr val="2a3e50"/>
                </a:solidFill>
              </a:rPr>
              <a:t> </a:t>
            </a:r>
            <a:endParaRPr lang="ko-KR" altLang="en-US" sz="1200" b="1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2a3e50"/>
                </a:solidFill>
              </a:rPr>
              <a:t>🛠</a:t>
            </a:r>
            <a:r>
              <a:rPr lang="en-US" altLang="ko-KR" sz="1200">
                <a:solidFill>
                  <a:srgbClr val="2a3e50"/>
                </a:solidFill>
              </a:rPr>
              <a:t> </a:t>
            </a:r>
            <a:r>
              <a:rPr lang="ko-KR" altLang="en-US" sz="1200" b="1">
                <a:solidFill>
                  <a:srgbClr val="2a3e50"/>
                </a:solidFill>
              </a:rPr>
              <a:t>게시판 관련 페이지 구현</a:t>
            </a:r>
            <a:endParaRPr lang="ko-KR" altLang="en-US" sz="1200" b="1">
              <a:solidFill>
                <a:srgbClr val="2a3e50"/>
              </a:solidFill>
            </a:endParaRPr>
          </a:p>
          <a:p>
            <a:pPr lvl="0">
              <a:defRPr/>
            </a:pPr>
            <a:r>
              <a:rPr lang="ko-KR" altLang="en-US" sz="1200">
                <a:solidFill>
                  <a:srgbClr val="2a3e50"/>
                </a:solidFill>
              </a:rPr>
              <a:t>🛠</a:t>
            </a:r>
            <a:r>
              <a:rPr lang="en-US" altLang="ko-KR" sz="1200">
                <a:solidFill>
                  <a:srgbClr val="2a3e50"/>
                </a:solidFill>
              </a:rPr>
              <a:t> </a:t>
            </a:r>
            <a:r>
              <a:rPr lang="ko-KR" altLang="en-US" sz="1200" b="1">
                <a:solidFill>
                  <a:srgbClr val="2a3e50"/>
                </a:solidFill>
              </a:rPr>
              <a:t>공지사항</a:t>
            </a:r>
            <a:r>
              <a:rPr lang="en-US" altLang="ko-KR" sz="1200" b="1">
                <a:solidFill>
                  <a:srgbClr val="2a3e50"/>
                </a:solidFill>
              </a:rPr>
              <a:t>, </a:t>
            </a:r>
            <a:r>
              <a:rPr lang="ko-KR" altLang="en-US" sz="1200" b="1">
                <a:solidFill>
                  <a:srgbClr val="2a3e50"/>
                </a:solidFill>
              </a:rPr>
              <a:t>질문 게시판 </a:t>
            </a:r>
            <a:r>
              <a:rPr lang="ko-KR" altLang="en-US" sz="1200">
                <a:solidFill>
                  <a:srgbClr val="2a3e50"/>
                </a:solidFill>
              </a:rPr>
              <a:t>등 게시판 관련 모든 파트 구현</a:t>
            </a:r>
            <a:endParaRPr lang="en-US" altLang="ko-KR" sz="1200" b="1">
              <a:solidFill>
                <a:srgbClr val="2a3e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2912" y="1303625"/>
            <a:ext cx="8239125" cy="38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2a3e50"/>
                </a:solidFill>
              </a:rPr>
              <a:t>학사 관리 프로젝트 개발 팀 </a:t>
            </a:r>
            <a:r>
              <a:rPr lang="en-US" altLang="ko-KR" sz="2000" b="1">
                <a:solidFill>
                  <a:srgbClr val="2a3e50"/>
                </a:solidFill>
              </a:rPr>
              <a:t>| </a:t>
            </a:r>
            <a:r>
              <a:rPr lang="ko-KR" altLang="en-US" sz="2000" b="1">
                <a:solidFill>
                  <a:srgbClr val="2a3e50"/>
                </a:solidFill>
              </a:rPr>
              <a:t>실무감각으로 뭉친 </a:t>
            </a:r>
            <a:r>
              <a:rPr lang="en-US" altLang="ko-KR" sz="2000" b="1">
                <a:solidFill>
                  <a:srgbClr val="2a3e50"/>
                </a:solidFill>
              </a:rPr>
              <a:t>3</a:t>
            </a:r>
            <a:r>
              <a:rPr lang="ko-KR" altLang="en-US" sz="2000" b="1">
                <a:solidFill>
                  <a:srgbClr val="2a3e50"/>
                </a:solidFill>
              </a:rPr>
              <a:t>인의 개발자</a:t>
            </a:r>
            <a:endParaRPr lang="ko-KR" altLang="en-US" sz="2000" b="1">
              <a:solidFill>
                <a:srgbClr val="2a3e5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00375" y="1838325"/>
            <a:ext cx="8967690" cy="0"/>
          </a:xfrm>
          <a:prstGeom prst="line">
            <a:avLst/>
          </a:prstGeom>
          <a:ln w="76200">
            <a:solidFill>
              <a:srgbClr val="4cd3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01 </a:t>
            </a:r>
            <a:r>
              <a:rPr lang="ko-KR" altLang="en-US" b="1" dirty="0">
                <a:solidFill>
                  <a:srgbClr val="4CD3C2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01-1 </a:t>
            </a:r>
            <a:r>
              <a:rPr lang="ko-KR" altLang="en-US" b="1" dirty="0">
                <a:solidFill>
                  <a:schemeClr val="bg2"/>
                </a:solidFill>
              </a:rPr>
              <a:t>프로젝트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01-2 </a:t>
            </a:r>
            <a:r>
              <a:rPr lang="ko-KR" altLang="en-US" b="1" dirty="0">
                <a:solidFill>
                  <a:schemeClr val="bg2"/>
                </a:solidFill>
              </a:rPr>
              <a:t>프로젝트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01-3 </a:t>
            </a:r>
            <a:r>
              <a:rPr lang="ko-KR" altLang="en-US" b="1" dirty="0">
                <a:solidFill>
                  <a:schemeClr val="bg2"/>
                </a:solidFill>
              </a:rPr>
              <a:t>프로젝트 팀원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01-4 </a:t>
            </a:r>
            <a:r>
              <a:rPr lang="ko-KR" altLang="en-US" sz="2400" b="1" dirty="0">
                <a:solidFill>
                  <a:srgbClr val="2A3E50"/>
                </a:solidFill>
              </a:rPr>
              <a:t>프로젝트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5BC2C-6D79-4BF6-9B91-21E904D138BA}"/>
              </a:ext>
            </a:extLst>
          </p:cNvPr>
          <p:cNvSpPr txBox="1"/>
          <p:nvPr/>
        </p:nvSpPr>
        <p:spPr>
          <a:xfrm>
            <a:off x="2976465" y="1308232"/>
            <a:ext cx="86588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2A3E50"/>
                </a:solidFill>
              </a:rPr>
              <a:t>01 FRONT – END</a:t>
            </a:r>
          </a:p>
          <a:p>
            <a:endParaRPr lang="en-US" altLang="ko-KR" b="1" dirty="0">
              <a:solidFill>
                <a:srgbClr val="2A3E50"/>
              </a:solidFill>
            </a:endParaRPr>
          </a:p>
          <a:p>
            <a:r>
              <a:rPr lang="en-US" altLang="ko-KR" sz="1200" dirty="0">
                <a:solidFill>
                  <a:srgbClr val="2A3E50"/>
                </a:solidFill>
              </a:rPr>
              <a:t>- </a:t>
            </a:r>
            <a:r>
              <a:rPr lang="en-US" altLang="ko-KR" sz="1200" b="1" dirty="0">
                <a:solidFill>
                  <a:srgbClr val="2A3E50"/>
                </a:solidFill>
              </a:rPr>
              <a:t>HTML5 + CSS3 </a:t>
            </a:r>
            <a:r>
              <a:rPr lang="en-US" altLang="ko-KR" sz="1200" dirty="0">
                <a:solidFill>
                  <a:srgbClr val="2A3E50"/>
                </a:solidFill>
              </a:rPr>
              <a:t>	: </a:t>
            </a:r>
            <a:r>
              <a:rPr lang="ko-KR" altLang="en-US" sz="1200" dirty="0">
                <a:solidFill>
                  <a:srgbClr val="2A3E50"/>
                </a:solidFill>
              </a:rPr>
              <a:t>화면 구조 및 스타일링의 기본 </a:t>
            </a:r>
            <a:r>
              <a:rPr lang="en-US" altLang="ko-KR" sz="1200" dirty="0">
                <a:solidFill>
                  <a:srgbClr val="2A3E50"/>
                </a:solidFill>
              </a:rPr>
              <a:t>/ </a:t>
            </a:r>
            <a:r>
              <a:rPr lang="ko-KR" altLang="en-US" sz="1200" dirty="0">
                <a:solidFill>
                  <a:srgbClr val="2A3E50"/>
                </a:solidFill>
              </a:rPr>
              <a:t>반응형 레이아웃 처리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r>
              <a:rPr lang="en-US" altLang="ko-KR" sz="1200" dirty="0">
                <a:solidFill>
                  <a:srgbClr val="2A3E50"/>
                </a:solidFill>
              </a:rPr>
              <a:t>- </a:t>
            </a:r>
            <a:r>
              <a:rPr lang="en-US" altLang="ko-KR" sz="1200" b="1" dirty="0">
                <a:solidFill>
                  <a:srgbClr val="2A3E50"/>
                </a:solidFill>
              </a:rPr>
              <a:t>JavaScript + jQuery</a:t>
            </a:r>
            <a:r>
              <a:rPr lang="en-US" altLang="ko-KR" sz="1200" dirty="0">
                <a:solidFill>
                  <a:srgbClr val="2A3E50"/>
                </a:solidFill>
              </a:rPr>
              <a:t>	</a:t>
            </a:r>
            <a:r>
              <a:rPr lang="en-US" altLang="ko-KR" sz="1200" dirty="0"/>
              <a:t>: </a:t>
            </a:r>
            <a:r>
              <a:rPr lang="ko-KR" altLang="en-US" sz="1200" dirty="0">
                <a:solidFill>
                  <a:srgbClr val="2A3E50"/>
                </a:solidFill>
              </a:rPr>
              <a:t>비동기 처리</a:t>
            </a:r>
            <a:r>
              <a:rPr lang="en-US" altLang="ko-KR" sz="1200" dirty="0">
                <a:solidFill>
                  <a:srgbClr val="2A3E50"/>
                </a:solidFill>
              </a:rPr>
              <a:t>	/ DOM </a:t>
            </a:r>
            <a:r>
              <a:rPr lang="ko-KR" altLang="en-US" sz="1200" dirty="0">
                <a:solidFill>
                  <a:srgbClr val="2A3E50"/>
                </a:solidFill>
              </a:rPr>
              <a:t>조작</a:t>
            </a:r>
            <a:r>
              <a:rPr lang="en-US" altLang="ko-KR" sz="1200" dirty="0">
                <a:solidFill>
                  <a:srgbClr val="2A3E50"/>
                </a:solidFill>
              </a:rPr>
              <a:t>,</a:t>
            </a:r>
            <a:r>
              <a:rPr lang="ko-KR" altLang="en-US" sz="1200" dirty="0">
                <a:solidFill>
                  <a:srgbClr val="2A3E50"/>
                </a:solidFill>
              </a:rPr>
              <a:t> 이벤트 처리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r>
              <a:rPr lang="en-US" altLang="ko-KR" sz="1200" dirty="0">
                <a:solidFill>
                  <a:srgbClr val="2A3E50"/>
                </a:solidFill>
              </a:rPr>
              <a:t>- </a:t>
            </a:r>
            <a:r>
              <a:rPr lang="en-US" altLang="ko-KR" sz="1200" b="1" dirty="0">
                <a:solidFill>
                  <a:srgbClr val="2A3E50"/>
                </a:solidFill>
              </a:rPr>
              <a:t>JSP</a:t>
            </a:r>
            <a:r>
              <a:rPr lang="en-US" altLang="ko-KR" sz="1200" dirty="0">
                <a:solidFill>
                  <a:srgbClr val="2A3E50"/>
                </a:solidFill>
              </a:rPr>
              <a:t>		: </a:t>
            </a:r>
            <a:r>
              <a:rPr lang="ko-KR" altLang="en-US" sz="1200" dirty="0">
                <a:solidFill>
                  <a:srgbClr val="2A3E50"/>
                </a:solidFill>
              </a:rPr>
              <a:t>서버 사이드 렌더링</a:t>
            </a:r>
            <a:r>
              <a:rPr lang="en-US" altLang="ko-KR" sz="1200" dirty="0">
                <a:solidFill>
                  <a:srgbClr val="2A3E50"/>
                </a:solidFill>
              </a:rPr>
              <a:t>(JSP + Servlet </a:t>
            </a:r>
            <a:r>
              <a:rPr lang="ko-KR" altLang="en-US" sz="1200" dirty="0">
                <a:solidFill>
                  <a:srgbClr val="2A3E50"/>
                </a:solidFill>
              </a:rPr>
              <a:t>기반 </a:t>
            </a:r>
            <a:r>
              <a:rPr lang="en-US" altLang="ko-KR" sz="1200" dirty="0">
                <a:solidFill>
                  <a:srgbClr val="2A3E50"/>
                </a:solidFill>
              </a:rPr>
              <a:t>MVC </a:t>
            </a:r>
            <a:r>
              <a:rPr lang="ko-KR" altLang="en-US" sz="1200" dirty="0">
                <a:solidFill>
                  <a:srgbClr val="2A3E50"/>
                </a:solidFill>
              </a:rPr>
              <a:t>구조</a:t>
            </a:r>
            <a:r>
              <a:rPr lang="en-US" altLang="ko-KR" sz="1200" dirty="0">
                <a:solidFill>
                  <a:srgbClr val="2A3E50"/>
                </a:solidFill>
              </a:rPr>
              <a:t>) / VIEW </a:t>
            </a:r>
            <a:r>
              <a:rPr lang="ko-KR" altLang="en-US" sz="1200" dirty="0">
                <a:solidFill>
                  <a:srgbClr val="2A3E50"/>
                </a:solidFill>
              </a:rPr>
              <a:t>화면 출력 </a:t>
            </a:r>
            <a:r>
              <a:rPr lang="en-US" altLang="ko-KR" sz="1200" dirty="0">
                <a:solidFill>
                  <a:srgbClr val="2A3E50"/>
                </a:solidFill>
              </a:rPr>
              <a:t>Controller</a:t>
            </a:r>
            <a:r>
              <a:rPr lang="ko-KR" altLang="en-US" sz="1200" dirty="0">
                <a:solidFill>
                  <a:srgbClr val="2A3E50"/>
                </a:solidFill>
              </a:rPr>
              <a:t>와 연동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r>
              <a:rPr lang="en-US" altLang="ko-KR" sz="1200" dirty="0">
                <a:solidFill>
                  <a:srgbClr val="2A3E50"/>
                </a:solidFill>
              </a:rPr>
              <a:t>- </a:t>
            </a:r>
            <a:r>
              <a:rPr lang="en-US" altLang="ko-KR" sz="1200" b="1" dirty="0">
                <a:solidFill>
                  <a:srgbClr val="2A3E50"/>
                </a:solidFill>
              </a:rPr>
              <a:t>FullCalendar.js</a:t>
            </a:r>
            <a:r>
              <a:rPr lang="en-US" altLang="ko-KR" sz="1200" dirty="0">
                <a:solidFill>
                  <a:srgbClr val="2A3E50"/>
                </a:solidFill>
              </a:rPr>
              <a:t>	: </a:t>
            </a:r>
            <a:r>
              <a:rPr lang="ko-KR" altLang="en-US" sz="1200" dirty="0">
                <a:solidFill>
                  <a:srgbClr val="2A3E50"/>
                </a:solidFill>
              </a:rPr>
              <a:t>학사 일정을 달력 형태로 구현 </a:t>
            </a:r>
            <a:r>
              <a:rPr lang="en-US" altLang="ko-KR" sz="1200" dirty="0">
                <a:solidFill>
                  <a:srgbClr val="2A3E50"/>
                </a:solidFill>
              </a:rPr>
              <a:t>/ </a:t>
            </a:r>
            <a:r>
              <a:rPr lang="ko-KR" altLang="en-US" sz="1200" dirty="0">
                <a:solidFill>
                  <a:srgbClr val="2A3E50"/>
                </a:solidFill>
              </a:rPr>
              <a:t>일정 추가</a:t>
            </a:r>
            <a:r>
              <a:rPr lang="en-US" altLang="ko-KR" sz="1200" dirty="0">
                <a:solidFill>
                  <a:srgbClr val="2A3E50"/>
                </a:solidFill>
              </a:rPr>
              <a:t>,</a:t>
            </a:r>
            <a:r>
              <a:rPr lang="ko-KR" altLang="en-US" sz="1200" dirty="0">
                <a:solidFill>
                  <a:srgbClr val="2A3E50"/>
                </a:solidFill>
              </a:rPr>
              <a:t>수정</a:t>
            </a:r>
            <a:r>
              <a:rPr lang="en-US" altLang="ko-KR" sz="1200" dirty="0">
                <a:solidFill>
                  <a:srgbClr val="2A3E50"/>
                </a:solidFill>
              </a:rPr>
              <a:t>,</a:t>
            </a:r>
            <a:r>
              <a:rPr lang="ko-KR" altLang="en-US" sz="1200" dirty="0">
                <a:solidFill>
                  <a:srgbClr val="2A3E50"/>
                </a:solidFill>
              </a:rPr>
              <a:t>삭제 시 </a:t>
            </a:r>
            <a:r>
              <a:rPr lang="en-US" altLang="ko-KR" sz="1200" dirty="0">
                <a:solidFill>
                  <a:srgbClr val="2A3E50"/>
                </a:solidFill>
              </a:rPr>
              <a:t>Ajax </a:t>
            </a:r>
            <a:r>
              <a:rPr lang="ko-KR" altLang="en-US" sz="1200" dirty="0">
                <a:solidFill>
                  <a:srgbClr val="2A3E50"/>
                </a:solidFill>
              </a:rPr>
              <a:t>요청을 통해 서버와 동기화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r>
              <a:rPr lang="en-US" altLang="ko-KR" sz="1200" dirty="0">
                <a:solidFill>
                  <a:srgbClr val="2A3E50"/>
                </a:solidFill>
              </a:rPr>
              <a:t>- </a:t>
            </a:r>
            <a:r>
              <a:rPr lang="en-US" altLang="ko-KR" sz="1200" b="1" dirty="0">
                <a:solidFill>
                  <a:srgbClr val="2A3E50"/>
                </a:solidFill>
              </a:rPr>
              <a:t>Custom CSS</a:t>
            </a:r>
            <a:r>
              <a:rPr lang="ko-KR" altLang="en-US" sz="1200" dirty="0">
                <a:solidFill>
                  <a:srgbClr val="2A3E50"/>
                </a:solidFill>
              </a:rPr>
              <a:t> </a:t>
            </a:r>
            <a:r>
              <a:rPr lang="en-US" altLang="ko-KR" sz="1200" dirty="0">
                <a:solidFill>
                  <a:srgbClr val="2A3E50"/>
                </a:solidFill>
              </a:rPr>
              <a:t>	: </a:t>
            </a:r>
            <a:r>
              <a:rPr lang="ko-KR" altLang="en-US" sz="1200" dirty="0">
                <a:solidFill>
                  <a:srgbClr val="2A3E50"/>
                </a:solidFill>
              </a:rPr>
              <a:t>관리자</a:t>
            </a:r>
            <a:r>
              <a:rPr lang="en-US" altLang="ko-KR" sz="1200" dirty="0">
                <a:solidFill>
                  <a:srgbClr val="2A3E50"/>
                </a:solidFill>
              </a:rPr>
              <a:t>/</a:t>
            </a:r>
            <a:r>
              <a:rPr lang="ko-KR" altLang="en-US" sz="1200" dirty="0">
                <a:solidFill>
                  <a:srgbClr val="2A3E50"/>
                </a:solidFill>
              </a:rPr>
              <a:t>교수</a:t>
            </a:r>
            <a:r>
              <a:rPr lang="en-US" altLang="ko-KR" sz="1200" dirty="0">
                <a:solidFill>
                  <a:srgbClr val="2A3E50"/>
                </a:solidFill>
              </a:rPr>
              <a:t>/</a:t>
            </a:r>
            <a:r>
              <a:rPr lang="ko-KR" altLang="en-US" sz="1200" dirty="0">
                <a:solidFill>
                  <a:srgbClr val="2A3E50"/>
                </a:solidFill>
              </a:rPr>
              <a:t>학생 페이지별 고유 스타일 적용 </a:t>
            </a:r>
            <a:r>
              <a:rPr lang="en-US" altLang="ko-KR" sz="1200" dirty="0">
                <a:solidFill>
                  <a:srgbClr val="2A3E50"/>
                </a:solidFill>
              </a:rPr>
              <a:t>/ </a:t>
            </a:r>
            <a:r>
              <a:rPr lang="ko-KR" altLang="en-US" sz="1200" dirty="0">
                <a:solidFill>
                  <a:srgbClr val="2A3E50"/>
                </a:solidFill>
              </a:rPr>
              <a:t>네이비 톤 기반 공통 디자인 사용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endParaRPr lang="en-US" altLang="ko-KR" sz="1200" dirty="0">
              <a:solidFill>
                <a:srgbClr val="2A3E50"/>
              </a:solidFill>
            </a:endParaRPr>
          </a:p>
          <a:p>
            <a:r>
              <a:rPr lang="en-US" altLang="ko-KR" b="1" dirty="0">
                <a:solidFill>
                  <a:srgbClr val="2A3E50"/>
                </a:solidFill>
              </a:rPr>
              <a:t>02 BACK – END</a:t>
            </a:r>
          </a:p>
          <a:p>
            <a:endParaRPr lang="en-US" altLang="ko-KR" b="1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2A3E50"/>
                </a:solidFill>
              </a:rPr>
              <a:t>JAVA (JDK21)	</a:t>
            </a:r>
            <a:r>
              <a:rPr lang="en-US" altLang="ko-KR" sz="1200" dirty="0">
                <a:solidFill>
                  <a:srgbClr val="2A3E50"/>
                </a:solidFill>
              </a:rPr>
              <a:t>: </a:t>
            </a:r>
            <a:r>
              <a:rPr lang="ko-KR" altLang="en-US" sz="1200" dirty="0">
                <a:solidFill>
                  <a:srgbClr val="2A3E50"/>
                </a:solidFill>
              </a:rPr>
              <a:t>서버 사이드 로직 구현 </a:t>
            </a:r>
            <a:r>
              <a:rPr lang="en-US" altLang="ko-KR" sz="1200" dirty="0">
                <a:solidFill>
                  <a:srgbClr val="2A3E50"/>
                </a:solidFill>
              </a:rPr>
              <a:t>DAO,VO,SERVICE </a:t>
            </a:r>
            <a:r>
              <a:rPr lang="ko-KR" altLang="en-US" sz="1200" dirty="0">
                <a:solidFill>
                  <a:srgbClr val="2A3E50"/>
                </a:solidFill>
              </a:rPr>
              <a:t>구조로 계층형 개발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2A3E50"/>
                </a:solidFill>
              </a:rPr>
              <a:t>JSP</a:t>
            </a:r>
            <a:r>
              <a:rPr lang="ko-KR" altLang="en-US" sz="1200" b="1" dirty="0">
                <a:solidFill>
                  <a:srgbClr val="2A3E50"/>
                </a:solidFill>
              </a:rPr>
              <a:t> </a:t>
            </a:r>
            <a:r>
              <a:rPr lang="en-US" altLang="ko-KR" sz="1200" b="1" dirty="0">
                <a:solidFill>
                  <a:srgbClr val="2A3E50"/>
                </a:solidFill>
              </a:rPr>
              <a:t>+</a:t>
            </a:r>
            <a:r>
              <a:rPr lang="ko-KR" altLang="en-US" sz="1200" b="1" dirty="0">
                <a:solidFill>
                  <a:srgbClr val="2A3E50"/>
                </a:solidFill>
              </a:rPr>
              <a:t> </a:t>
            </a:r>
            <a:r>
              <a:rPr lang="en-US" altLang="ko-KR" sz="1200" b="1" dirty="0" err="1">
                <a:solidFill>
                  <a:srgbClr val="2A3E50"/>
                </a:solidFill>
              </a:rPr>
              <a:t>Serlvet</a:t>
            </a:r>
            <a:r>
              <a:rPr lang="ko-KR" altLang="en-US" sz="1200" b="1" dirty="0">
                <a:solidFill>
                  <a:srgbClr val="2A3E50"/>
                </a:solidFill>
              </a:rPr>
              <a:t> </a:t>
            </a:r>
            <a:r>
              <a:rPr lang="en-US" altLang="ko-KR" sz="1200" b="1" dirty="0">
                <a:solidFill>
                  <a:srgbClr val="2A3E50"/>
                </a:solidFill>
              </a:rPr>
              <a:t>MVC</a:t>
            </a:r>
            <a:r>
              <a:rPr lang="en-US" altLang="ko-KR" sz="1200" dirty="0">
                <a:solidFill>
                  <a:srgbClr val="2A3E50"/>
                </a:solidFill>
              </a:rPr>
              <a:t>	: Controller (Servlet) → Service → DAO → DB </a:t>
            </a:r>
            <a:r>
              <a:rPr lang="ko-KR" altLang="en-US" sz="1200" dirty="0">
                <a:solidFill>
                  <a:srgbClr val="2A3E50"/>
                </a:solidFill>
              </a:rPr>
              <a:t>구조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2A3E50"/>
                </a:solidFill>
              </a:rPr>
              <a:t>JDBC</a:t>
            </a:r>
            <a:r>
              <a:rPr lang="en-US" altLang="ko-KR" sz="1200" dirty="0">
                <a:solidFill>
                  <a:srgbClr val="2A3E50"/>
                </a:solidFill>
              </a:rPr>
              <a:t>		: Connection ,</a:t>
            </a:r>
            <a:r>
              <a:rPr lang="en-US" altLang="ko-KR" sz="1200" dirty="0" err="1">
                <a:solidFill>
                  <a:srgbClr val="2A3E50"/>
                </a:solidFill>
              </a:rPr>
              <a:t>PreparedStatement</a:t>
            </a:r>
            <a:r>
              <a:rPr lang="en-US" altLang="ko-KR" sz="1200" dirty="0">
                <a:solidFill>
                  <a:srgbClr val="2A3E50"/>
                </a:solidFill>
              </a:rPr>
              <a:t> , </a:t>
            </a:r>
            <a:r>
              <a:rPr lang="en-US" altLang="ko-KR" sz="1200" dirty="0" err="1">
                <a:solidFill>
                  <a:srgbClr val="2A3E50"/>
                </a:solidFill>
              </a:rPr>
              <a:t>ResultSet</a:t>
            </a:r>
            <a:r>
              <a:rPr lang="en-US" altLang="ko-KR" sz="1200" dirty="0">
                <a:solidFill>
                  <a:srgbClr val="2A3E50"/>
                </a:solidFill>
              </a:rPr>
              <a:t> </a:t>
            </a:r>
            <a:r>
              <a:rPr lang="ko-KR" altLang="en-US" sz="1200" dirty="0">
                <a:solidFill>
                  <a:srgbClr val="2A3E50"/>
                </a:solidFill>
              </a:rPr>
              <a:t>등을 이용해 </a:t>
            </a:r>
            <a:r>
              <a:rPr lang="en-US" altLang="ko-KR" sz="1200" dirty="0">
                <a:solidFill>
                  <a:srgbClr val="2A3E50"/>
                </a:solidFill>
              </a:rPr>
              <a:t>SQL </a:t>
            </a:r>
            <a:r>
              <a:rPr lang="ko-KR" altLang="en-US" sz="1200" dirty="0">
                <a:solidFill>
                  <a:srgbClr val="2A3E50"/>
                </a:solidFill>
              </a:rPr>
              <a:t>쿼리 실행</a:t>
            </a:r>
            <a:r>
              <a:rPr lang="en-US" altLang="ko-KR" sz="1200" dirty="0">
                <a:solidFill>
                  <a:srgbClr val="2A3E50"/>
                </a:solidFill>
              </a:rPr>
              <a:t>/ </a:t>
            </a:r>
            <a:r>
              <a:rPr lang="ko-KR" altLang="en-US" sz="1200" dirty="0">
                <a:solidFill>
                  <a:srgbClr val="2A3E50"/>
                </a:solidFill>
              </a:rPr>
              <a:t>모든 데이터 처리 사용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2A3E50"/>
                </a:solidFill>
              </a:rPr>
              <a:t>MySQL(workbench)</a:t>
            </a:r>
            <a:r>
              <a:rPr lang="en-US" altLang="ko-KR" sz="1200" dirty="0">
                <a:solidFill>
                  <a:srgbClr val="2A3E50"/>
                </a:solidFill>
              </a:rPr>
              <a:t>	: </a:t>
            </a:r>
            <a:r>
              <a:rPr lang="ko-KR" altLang="en-US" sz="1200" dirty="0">
                <a:solidFill>
                  <a:srgbClr val="2A3E50"/>
                </a:solidFill>
              </a:rPr>
              <a:t>학사관리 </a:t>
            </a:r>
            <a:r>
              <a:rPr lang="en-US" altLang="ko-KR" sz="1200" dirty="0">
                <a:solidFill>
                  <a:srgbClr val="2A3E50"/>
                </a:solidFill>
              </a:rPr>
              <a:t>DB </a:t>
            </a:r>
            <a:r>
              <a:rPr lang="ko-KR" altLang="en-US" sz="1200" dirty="0">
                <a:solidFill>
                  <a:srgbClr val="2A3E50"/>
                </a:solidFill>
              </a:rPr>
              <a:t>구축</a:t>
            </a:r>
            <a:r>
              <a:rPr lang="en-US" altLang="ko-KR" sz="1200" dirty="0">
                <a:solidFill>
                  <a:srgbClr val="2A3E50"/>
                </a:solidFill>
              </a:rPr>
              <a:t>, </a:t>
            </a:r>
            <a:r>
              <a:rPr lang="ko-KR" altLang="en-US" sz="1200" dirty="0">
                <a:solidFill>
                  <a:srgbClr val="2A3E50"/>
                </a:solidFill>
              </a:rPr>
              <a:t>학생</a:t>
            </a:r>
            <a:r>
              <a:rPr lang="en-US" altLang="ko-KR" sz="1200" dirty="0">
                <a:solidFill>
                  <a:srgbClr val="2A3E50"/>
                </a:solidFill>
              </a:rPr>
              <a:t>,</a:t>
            </a:r>
            <a:r>
              <a:rPr lang="ko-KR" altLang="en-US" sz="1200" dirty="0">
                <a:solidFill>
                  <a:srgbClr val="2A3E50"/>
                </a:solidFill>
              </a:rPr>
              <a:t>교수</a:t>
            </a:r>
            <a:r>
              <a:rPr lang="en-US" altLang="ko-KR" sz="1200" dirty="0">
                <a:solidFill>
                  <a:srgbClr val="2A3E50"/>
                </a:solidFill>
              </a:rPr>
              <a:t>,</a:t>
            </a:r>
            <a:r>
              <a:rPr lang="ko-KR" altLang="en-US" sz="1200" dirty="0">
                <a:solidFill>
                  <a:srgbClr val="2A3E50"/>
                </a:solidFill>
              </a:rPr>
              <a:t>과목</a:t>
            </a:r>
            <a:r>
              <a:rPr lang="en-US" altLang="ko-KR" sz="1200" dirty="0">
                <a:solidFill>
                  <a:srgbClr val="2A3E50"/>
                </a:solidFill>
              </a:rPr>
              <a:t>,</a:t>
            </a:r>
            <a:r>
              <a:rPr lang="ko-KR" altLang="en-US" sz="1200" dirty="0">
                <a:solidFill>
                  <a:srgbClr val="2A3E50"/>
                </a:solidFill>
              </a:rPr>
              <a:t>학사 일정 등 데이터 관리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2A3E50"/>
                </a:solidFill>
              </a:rPr>
              <a:t>Tomcat 9.0.71</a:t>
            </a:r>
            <a:r>
              <a:rPr lang="en-US" altLang="ko-KR" sz="1200" dirty="0">
                <a:solidFill>
                  <a:srgbClr val="2A3E50"/>
                </a:solidFill>
              </a:rPr>
              <a:t>	: </a:t>
            </a:r>
            <a:r>
              <a:rPr lang="ko-KR" altLang="en-US" sz="1200" dirty="0">
                <a:solidFill>
                  <a:srgbClr val="2A3E50"/>
                </a:solidFill>
              </a:rPr>
              <a:t>로컬 개발 </a:t>
            </a:r>
            <a:r>
              <a:rPr lang="en-US" altLang="ko-KR" sz="1200" dirty="0">
                <a:solidFill>
                  <a:srgbClr val="2A3E50"/>
                </a:solidFill>
              </a:rPr>
              <a:t>+ </a:t>
            </a:r>
            <a:r>
              <a:rPr lang="ko-KR" altLang="en-US" sz="1200" dirty="0">
                <a:solidFill>
                  <a:srgbClr val="2A3E50"/>
                </a:solidFill>
              </a:rPr>
              <a:t>배포 테스트 용</a:t>
            </a:r>
            <a:endParaRPr lang="en-US" altLang="ko-KR" sz="1200" dirty="0">
              <a:solidFill>
                <a:srgbClr val="2A3E50"/>
              </a:solidFill>
            </a:endParaRPr>
          </a:p>
          <a:p>
            <a:r>
              <a:rPr lang="en-US" altLang="ko-KR" sz="1200" dirty="0">
                <a:solidFill>
                  <a:srgbClr val="2A3E5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D3A5E-B714-4ED8-97B5-FE6A5ACAC91E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01-4 </a:t>
            </a:r>
            <a:r>
              <a:rPr lang="ko-KR" altLang="en-US" b="1" dirty="0">
                <a:solidFill>
                  <a:srgbClr val="4CD3C2"/>
                </a:solidFill>
              </a:rPr>
              <a:t>프로젝트 환경</a:t>
            </a:r>
          </a:p>
        </p:txBody>
      </p:sp>
    </p:spTree>
    <p:extLst>
      <p:ext uri="{BB962C8B-B14F-4D97-AF65-F5344CB8AC3E}">
        <p14:creationId xmlns:p14="http://schemas.microsoft.com/office/powerpoint/2010/main" val="321980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6312B35-0467-4756-BCE4-52AD831B22F9}"/>
              </a:ext>
            </a:extLst>
          </p:cNvPr>
          <p:cNvSpPr/>
          <p:nvPr/>
        </p:nvSpPr>
        <p:spPr>
          <a:xfrm>
            <a:off x="0" y="0"/>
            <a:ext cx="2593910" cy="6858000"/>
          </a:xfrm>
          <a:prstGeom prst="rect">
            <a:avLst/>
          </a:prstGeom>
          <a:solidFill>
            <a:srgbClr val="2A3E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6FEB29-299F-4B1E-A9C7-E66250DBC94C}"/>
              </a:ext>
            </a:extLst>
          </p:cNvPr>
          <p:cNvCxnSpPr/>
          <p:nvPr/>
        </p:nvCxnSpPr>
        <p:spPr>
          <a:xfrm>
            <a:off x="2593910" y="877077"/>
            <a:ext cx="9598090" cy="0"/>
          </a:xfrm>
          <a:prstGeom prst="line">
            <a:avLst/>
          </a:prstGeom>
          <a:ln w="76200">
            <a:solidFill>
              <a:srgbClr val="2A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DF1B712-4B28-4EB6-B3C2-9C9EAC034F7D}"/>
              </a:ext>
            </a:extLst>
          </p:cNvPr>
          <p:cNvCxnSpPr>
            <a:cxnSpLocks/>
          </p:cNvCxnSpPr>
          <p:nvPr/>
        </p:nvCxnSpPr>
        <p:spPr>
          <a:xfrm flipH="1">
            <a:off x="0" y="877077"/>
            <a:ext cx="259391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8326FA-D180-4D63-99D9-F6D1B6C38C66}"/>
              </a:ext>
            </a:extLst>
          </p:cNvPr>
          <p:cNvSpPr txBox="1"/>
          <p:nvPr/>
        </p:nvSpPr>
        <p:spPr>
          <a:xfrm>
            <a:off x="223935" y="246489"/>
            <a:ext cx="214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4CD3C2"/>
                </a:solidFill>
              </a:rPr>
              <a:t>01 </a:t>
            </a:r>
            <a:r>
              <a:rPr lang="ko-KR" altLang="en-US" b="1" dirty="0">
                <a:solidFill>
                  <a:srgbClr val="4CD3C2"/>
                </a:solidFill>
              </a:rPr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5D9B6-AB84-45A2-9133-85B6E52FE263}"/>
              </a:ext>
            </a:extLst>
          </p:cNvPr>
          <p:cNvSpPr txBox="1"/>
          <p:nvPr/>
        </p:nvSpPr>
        <p:spPr>
          <a:xfrm>
            <a:off x="186612" y="130823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01-1 </a:t>
            </a:r>
            <a:r>
              <a:rPr lang="ko-KR" altLang="en-US" b="1" dirty="0">
                <a:solidFill>
                  <a:schemeClr val="bg2"/>
                </a:solidFill>
              </a:rPr>
              <a:t>프로젝트 목적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970D3-9667-4C90-AB84-97290677ED62}"/>
              </a:ext>
            </a:extLst>
          </p:cNvPr>
          <p:cNvSpPr txBox="1"/>
          <p:nvPr/>
        </p:nvSpPr>
        <p:spPr>
          <a:xfrm>
            <a:off x="149289" y="192405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01-2 </a:t>
            </a:r>
            <a:r>
              <a:rPr lang="ko-KR" altLang="en-US" b="1" dirty="0">
                <a:solidFill>
                  <a:schemeClr val="bg2"/>
                </a:solidFill>
              </a:rPr>
              <a:t>프로젝트 계획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1DEB16-FE8B-4267-951D-894AF6477959}"/>
              </a:ext>
            </a:extLst>
          </p:cNvPr>
          <p:cNvSpPr txBox="1"/>
          <p:nvPr/>
        </p:nvSpPr>
        <p:spPr>
          <a:xfrm>
            <a:off x="149289" y="253987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/>
                </a:solidFill>
              </a:rPr>
              <a:t>01-3 </a:t>
            </a:r>
            <a:r>
              <a:rPr lang="ko-KR" altLang="en-US" b="1" dirty="0">
                <a:solidFill>
                  <a:schemeClr val="bg2"/>
                </a:solidFill>
              </a:rPr>
              <a:t>프로젝트 팀원</a:t>
            </a:r>
            <a:endParaRPr lang="en-US" altLang="ko-KR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2FA852-4781-48E8-B408-B5C1D14F4B36}"/>
              </a:ext>
            </a:extLst>
          </p:cNvPr>
          <p:cNvSpPr txBox="1"/>
          <p:nvPr/>
        </p:nvSpPr>
        <p:spPr>
          <a:xfrm>
            <a:off x="2733869" y="200322"/>
            <a:ext cx="9234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2A3E50"/>
                </a:solidFill>
              </a:rPr>
              <a:t>01-4 </a:t>
            </a:r>
            <a:r>
              <a:rPr lang="ko-KR" altLang="en-US" sz="2400" b="1" dirty="0">
                <a:solidFill>
                  <a:srgbClr val="2A3E50"/>
                </a:solidFill>
              </a:rPr>
              <a:t>프로젝트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5BC2C-6D79-4BF6-9B91-21E904D138BA}"/>
              </a:ext>
            </a:extLst>
          </p:cNvPr>
          <p:cNvSpPr txBox="1"/>
          <p:nvPr/>
        </p:nvSpPr>
        <p:spPr>
          <a:xfrm>
            <a:off x="2976465" y="1308232"/>
            <a:ext cx="86588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>
              <a:solidFill>
                <a:srgbClr val="2A3E50"/>
              </a:solidFill>
            </a:endParaRPr>
          </a:p>
          <a:p>
            <a:r>
              <a:rPr lang="en-US" altLang="ko-KR" b="1" dirty="0">
                <a:solidFill>
                  <a:srgbClr val="2A3E50"/>
                </a:solidFill>
              </a:rPr>
              <a:t>03 TOOL</a:t>
            </a:r>
          </a:p>
          <a:p>
            <a:endParaRPr lang="en-US" altLang="ko-KR" b="1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rgbClr val="2A3E50"/>
                </a:solidFill>
              </a:rPr>
              <a:t>Eclipse IDE(2024-12)</a:t>
            </a:r>
            <a:r>
              <a:rPr lang="en-US" altLang="ko-KR" sz="1200" dirty="0">
                <a:solidFill>
                  <a:srgbClr val="2A3E50"/>
                </a:solidFill>
              </a:rPr>
              <a:t>	: </a:t>
            </a:r>
            <a:r>
              <a:rPr lang="ko-KR" altLang="en-US" sz="1200" dirty="0">
                <a:solidFill>
                  <a:srgbClr val="2A3E50"/>
                </a:solidFill>
              </a:rPr>
              <a:t>전체 프로젝트 개발 환경</a:t>
            </a: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rgbClr val="2A3E50"/>
              </a:solidFill>
            </a:endParaRPr>
          </a:p>
          <a:p>
            <a:r>
              <a:rPr lang="en-US" altLang="ko-KR" b="1" dirty="0">
                <a:solidFill>
                  <a:srgbClr val="2A3E50"/>
                </a:solidFill>
              </a:rPr>
              <a:t>04 MANAGEMENT</a:t>
            </a:r>
          </a:p>
          <a:p>
            <a:endParaRPr lang="en-US" altLang="ko-KR" b="1" dirty="0">
              <a:solidFill>
                <a:srgbClr val="2A3E50"/>
              </a:solidFill>
            </a:endParaRPr>
          </a:p>
          <a:p>
            <a:r>
              <a:rPr lang="en-US" altLang="ko-KR" sz="1200" dirty="0">
                <a:solidFill>
                  <a:srgbClr val="2A3E50"/>
                </a:solidFill>
              </a:rPr>
              <a:t>- </a:t>
            </a:r>
            <a:r>
              <a:rPr lang="en-US" altLang="ko-KR" sz="1200" b="1" dirty="0">
                <a:solidFill>
                  <a:srgbClr val="2A3E50"/>
                </a:solidFill>
              </a:rPr>
              <a:t>GitHub </a:t>
            </a:r>
            <a:r>
              <a:rPr lang="en-US" altLang="ko-KR" sz="1200" dirty="0">
                <a:solidFill>
                  <a:srgbClr val="2A3E50"/>
                </a:solidFill>
              </a:rPr>
              <a:t>		: </a:t>
            </a:r>
            <a:r>
              <a:rPr lang="ko-KR" altLang="en-US" sz="1200" dirty="0">
                <a:solidFill>
                  <a:srgbClr val="2A3E50"/>
                </a:solidFill>
              </a:rPr>
              <a:t>프로젝트 팀원 공동 개발 및 버전 관리</a:t>
            </a:r>
            <a:r>
              <a:rPr lang="en-US" altLang="ko-KR" sz="1200" dirty="0">
                <a:solidFill>
                  <a:srgbClr val="2A3E50"/>
                </a:solidFill>
              </a:rPr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E8C85-240A-4755-801A-CC615895CD8A}"/>
              </a:ext>
            </a:extLst>
          </p:cNvPr>
          <p:cNvSpPr txBox="1"/>
          <p:nvPr/>
        </p:nvSpPr>
        <p:spPr>
          <a:xfrm>
            <a:off x="149289" y="3155692"/>
            <a:ext cx="222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4CD3C2"/>
                </a:solidFill>
              </a:rPr>
              <a:t>01-4 </a:t>
            </a:r>
            <a:r>
              <a:rPr lang="ko-KR" altLang="en-US" b="1" dirty="0">
                <a:solidFill>
                  <a:srgbClr val="4CD3C2"/>
                </a:solidFill>
              </a:rPr>
              <a:t>프로젝트 환경</a:t>
            </a:r>
          </a:p>
        </p:txBody>
      </p:sp>
    </p:spTree>
    <p:extLst>
      <p:ext uri="{BB962C8B-B14F-4D97-AF65-F5344CB8AC3E}">
        <p14:creationId xmlns:p14="http://schemas.microsoft.com/office/powerpoint/2010/main" val="4241415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E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8AFB8619-32F5-47EC-BD4B-1BF172461745}"/>
              </a:ext>
            </a:extLst>
          </p:cNvPr>
          <p:cNvSpPr/>
          <p:nvPr/>
        </p:nvSpPr>
        <p:spPr>
          <a:xfrm>
            <a:off x="1652305" y="541176"/>
            <a:ext cx="1540325" cy="1569660"/>
          </a:xfrm>
          <a:prstGeom prst="ellipse">
            <a:avLst/>
          </a:prstGeom>
          <a:solidFill>
            <a:srgbClr val="2A3E50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83EB8-EB78-463A-851E-0670FCF4571F}"/>
              </a:ext>
            </a:extLst>
          </p:cNvPr>
          <p:cNvSpPr txBox="1"/>
          <p:nvPr/>
        </p:nvSpPr>
        <p:spPr>
          <a:xfrm>
            <a:off x="5928050" y="625151"/>
            <a:ext cx="509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프로젝트 상세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7E52A-AF4F-4F39-BA97-0D3AB755A851}"/>
              </a:ext>
            </a:extLst>
          </p:cNvPr>
          <p:cNvSpPr txBox="1"/>
          <p:nvPr/>
        </p:nvSpPr>
        <p:spPr>
          <a:xfrm>
            <a:off x="1344781" y="864341"/>
            <a:ext cx="2155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02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AF1F39-7A5B-4C88-8858-6851474E6C1A}"/>
              </a:ext>
            </a:extLst>
          </p:cNvPr>
          <p:cNvCxnSpPr/>
          <p:nvPr/>
        </p:nvCxnSpPr>
        <p:spPr>
          <a:xfrm>
            <a:off x="4861249" y="541176"/>
            <a:ext cx="0" cy="544907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C117BD-6830-46B3-A593-EBD16C52C4FC}"/>
              </a:ext>
            </a:extLst>
          </p:cNvPr>
          <p:cNvSpPr txBox="1"/>
          <p:nvPr/>
        </p:nvSpPr>
        <p:spPr>
          <a:xfrm>
            <a:off x="6837784" y="2110836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02-1 ERD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BE2A89-A4EC-487D-BA6E-3908BBC37A9F}"/>
              </a:ext>
            </a:extLst>
          </p:cNvPr>
          <p:cNvSpPr txBox="1"/>
          <p:nvPr/>
        </p:nvSpPr>
        <p:spPr>
          <a:xfrm>
            <a:off x="6809793" y="3424021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02-2 </a:t>
            </a:r>
            <a:r>
              <a:rPr lang="ko-KR" altLang="en-US" sz="2400" b="1" dirty="0">
                <a:solidFill>
                  <a:schemeClr val="bg1"/>
                </a:solidFill>
              </a:rPr>
              <a:t>테이블 명세서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3E1DA5-7C75-4CA4-BB0F-29BE4246C8E1}"/>
              </a:ext>
            </a:extLst>
          </p:cNvPr>
          <p:cNvSpPr txBox="1"/>
          <p:nvPr/>
        </p:nvSpPr>
        <p:spPr>
          <a:xfrm>
            <a:off x="6809793" y="4678988"/>
            <a:ext cx="3685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02-3 </a:t>
            </a:r>
            <a:r>
              <a:rPr lang="ko-KR" altLang="en-US" sz="2400" b="1" dirty="0">
                <a:solidFill>
                  <a:schemeClr val="bg1"/>
                </a:solidFill>
              </a:rPr>
              <a:t>프로젝트 기능</a:t>
            </a:r>
          </a:p>
        </p:txBody>
      </p:sp>
      <p:pic>
        <p:nvPicPr>
          <p:cNvPr id="1030" name="Picture 6" descr="생성된 이미지">
            <a:extLst>
              <a:ext uri="{FF2B5EF4-FFF2-40B4-BE49-F238E27FC236}">
                <a16:creationId xmlns:a16="http://schemas.microsoft.com/office/drawing/2014/main" id="{6E07FAD7-1794-4160-BABE-F69DDF534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8" y="2253342"/>
            <a:ext cx="3478768" cy="347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50230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2334</ep:Words>
  <ep:PresentationFormat>와이드스크린</ep:PresentationFormat>
  <ep:Paragraphs>490</ep:Paragraphs>
  <ep:Slides>55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ep:HeadingPairs>
  <ep:TitlesOfParts>
    <vt:vector size="56" baseType="lpstr">
      <vt:lpstr>Office 테마</vt:lpstr>
      <vt:lpstr>학사 관리 프로젝트</vt:lpstr>
      <vt:lpstr>CONTENT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2025-05-15T05:07:09.000</dcterms:created>
  <dc:creator>601</dc:creator>
  <cp:lastModifiedBy>601</cp:lastModifiedBy>
  <dcterms:modified xsi:type="dcterms:W3CDTF">2025-05-23T08:03:00.755</dcterms:modified>
  <cp:revision>100</cp:revision>
  <dc:title>학사 관리 프로젝트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